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23" r:id="rId1"/>
  </p:sldMasterIdLst>
  <p:notesMasterIdLst>
    <p:notesMasterId r:id="rId39"/>
  </p:notesMasterIdLst>
  <p:sldIdLst>
    <p:sldId id="256" r:id="rId2"/>
    <p:sldId id="257" r:id="rId3"/>
    <p:sldId id="258" r:id="rId4"/>
    <p:sldId id="259" r:id="rId5"/>
    <p:sldId id="260" r:id="rId6"/>
    <p:sldId id="261" r:id="rId7"/>
    <p:sldId id="262" r:id="rId8"/>
    <p:sldId id="263" r:id="rId9"/>
    <p:sldId id="290"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93" r:id="rId27"/>
    <p:sldId id="280" r:id="rId28"/>
    <p:sldId id="291" r:id="rId29"/>
    <p:sldId id="281" r:id="rId30"/>
    <p:sldId id="282" r:id="rId31"/>
    <p:sldId id="283" r:id="rId32"/>
    <p:sldId id="284" r:id="rId33"/>
    <p:sldId id="292" r:id="rId34"/>
    <p:sldId id="285" r:id="rId35"/>
    <p:sldId id="287" r:id="rId36"/>
    <p:sldId id="288" r:id="rId37"/>
    <p:sldId id="289" r:id="rId3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68" autoAdjust="0"/>
    <p:restoredTop sz="86417" autoAdjust="0"/>
  </p:normalViewPr>
  <p:slideViewPr>
    <p:cSldViewPr>
      <p:cViewPr varScale="1">
        <p:scale>
          <a:sx n="95" d="100"/>
          <a:sy n="95" d="100"/>
        </p:scale>
        <p:origin x="-126" y="-102"/>
      </p:cViewPr>
      <p:guideLst>
        <p:guide orient="horz" pos="2160"/>
        <p:guide pos="2880"/>
      </p:guideLst>
    </p:cSldViewPr>
  </p:slideViewPr>
  <p:outlineViewPr>
    <p:cViewPr>
      <p:scale>
        <a:sx n="33" d="100"/>
        <a:sy n="33" d="100"/>
      </p:scale>
      <p:origin x="0" y="23736"/>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2898"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D235B015-AEB5-41E6-BFCA-C222056C473E}" type="datetimeFigureOut">
              <a:rPr lang="en-US"/>
              <a:pPr>
                <a:defRPr/>
              </a:pPr>
              <a:t>8/23/2013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27F465D8-6E8D-4E39-BEAB-D5FDF45F3AF2}" type="slidenum">
              <a:rPr lang="en-US"/>
              <a:pPr>
                <a:defRPr/>
              </a:pPr>
              <a:t>‹#›</a:t>
            </a:fld>
            <a:endParaRPr lang="en-US"/>
          </a:p>
        </p:txBody>
      </p:sp>
    </p:spTree>
    <p:extLst>
      <p:ext uri="{BB962C8B-B14F-4D97-AF65-F5344CB8AC3E}">
        <p14:creationId xmlns:p14="http://schemas.microsoft.com/office/powerpoint/2010/main" val="16326917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t>Although this work sometime, there are places in science where observation of a phenomenon is the basis of knowledge.  The scientific approach is based on observation, experimentation, logical reasoning, skepticism of unsupported conclusions, and the willingness to modify or even reject long-held ideas when new evidence contradicts them.</a:t>
            </a:r>
          </a:p>
          <a:p>
            <a:pPr eaLnBrk="1" hangingPunct="1">
              <a:spcBef>
                <a:spcPct val="0"/>
              </a:spcBef>
            </a:pPr>
            <a:endParaRPr lang="en-US" smtClean="0"/>
          </a:p>
          <a:p>
            <a:pPr eaLnBrk="1" hangingPunct="1">
              <a:spcBef>
                <a:spcPct val="0"/>
              </a:spcBef>
            </a:pPr>
            <a:r>
              <a:rPr lang="en-US" smtClean="0"/>
              <a:t>As we learn about the different areas of physical geography as it is supported bye scientific research and evidence, we can look at areas were there are still disagreements among scientists and where intriguing question still remain.</a:t>
            </a:r>
          </a:p>
        </p:txBody>
      </p:sp>
      <p:sp>
        <p:nvSpPr>
          <p:cNvPr id="256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04F111-F203-4850-B58B-085284E3648A}"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t>These four spheres are certainly not four discrete and separate entities but they intermingle to make our earth.  The ocean is a good example as it is a major component of the hydrosphere.  It contains fish and plants, the biosphere.  There are mountains under the ocean, and within the pores and space in the mineral matter under the sea, there is air, or atmosphere.</a:t>
            </a:r>
          </a:p>
        </p:txBody>
      </p:sp>
      <p:sp>
        <p:nvSpPr>
          <p:cNvPr id="266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8941599-8DCF-48AF-A917-E310E864CDB2}" type="slidenum">
              <a:rPr lang="en-US" smtClean="0"/>
              <a:pPr fontAlgn="base">
                <a:spcBef>
                  <a:spcPct val="0"/>
                </a:spcBef>
                <a:spcAft>
                  <a:spcPct val="0"/>
                </a:spcAft>
                <a:defRPr/>
              </a:pPr>
              <a:t>7</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t>The Solar System is part of the Milky Way Galaxy, which is just on of millions of galaxies in our universe.  There is a depiction of the birth of the solar system on the disk that came with your book.  Watching that will give you a excellent demonstration of how the solar system was formed.</a:t>
            </a:r>
          </a:p>
          <a:p>
            <a:pPr eaLnBrk="1" hangingPunct="1">
              <a:spcBef>
                <a:spcPct val="0"/>
              </a:spcBef>
            </a:pPr>
            <a:endParaRPr lang="en-US" smtClean="0"/>
          </a:p>
        </p:txBody>
      </p:sp>
      <p:sp>
        <p:nvSpPr>
          <p:cNvPr id="276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296B363-210F-4763-B67F-D827C565CD76}" type="slidenum">
              <a:rPr lang="en-US" smtClean="0"/>
              <a:pPr fontAlgn="base">
                <a:spcBef>
                  <a:spcPct val="0"/>
                </a:spcBef>
                <a:spcAft>
                  <a:spcPct val="0"/>
                </a:spcAft>
                <a:defRPr/>
              </a:pPr>
              <a:t>8</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t>The inner planets are generally smaller, denser, less oblate and rotate more slowly.  Where the outer planets are larger, more massive, less dense, much more oblate, and the rotate more rapidly.  Pluto, use to be consider a planet was demoted as scientists decided its composition was closer to a comet.  It is classified as a dwarf planet.</a:t>
            </a:r>
          </a:p>
          <a:p>
            <a:pPr eaLnBrk="1" hangingPunct="1">
              <a:spcBef>
                <a:spcPct val="0"/>
              </a:spcBef>
            </a:pPr>
            <a:endParaRPr lang="en-US" smtClean="0"/>
          </a:p>
        </p:txBody>
      </p:sp>
      <p:sp>
        <p:nvSpPr>
          <p:cNvPr id="286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0CCE6E6-18AC-4C84-A7FB-C3E7B052A3C1}" type="slidenum">
              <a:rPr lang="en-US" smtClean="0"/>
              <a:pPr fontAlgn="base">
                <a:spcBef>
                  <a:spcPct val="0"/>
                </a:spcBef>
                <a:spcAft>
                  <a:spcPct val="0"/>
                </a:spcAft>
                <a:defRPr/>
              </a:pPr>
              <a:t>10</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
        <p:nvSpPr>
          <p:cNvPr id="29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D6A9780-9790-4094-9A37-C85A6B0B1064}"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21B9A577-5D36-4920-BCF8-89F7B8E932A7}" type="slidenum">
              <a:rPr lang="en-US" smtClean="0"/>
              <a:pPr>
                <a:defRPr/>
              </a:pPr>
              <a:t>32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FB3BCAAF-824F-407E-9F22-707687BD88C6}" type="datetimeFigureOut">
              <a:rPr lang="en-US"/>
              <a:pPr>
                <a:defRPr/>
              </a:pPr>
              <a:t>8/23/2013</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51EA9E7A-CB6C-4A9D-A7F9-54DCAFE5242D}" type="slidenum">
              <a:rPr lang="en-US"/>
              <a:pPr>
                <a:defRPr/>
              </a:pPr>
              <a:t>‹#›</a:t>
            </a:fld>
            <a:endParaRPr lang="en-US"/>
          </a:p>
        </p:txBody>
      </p:sp>
    </p:spTree>
    <p:extLst>
      <p:ext uri="{BB962C8B-B14F-4D97-AF65-F5344CB8AC3E}">
        <p14:creationId xmlns:p14="http://schemas.microsoft.com/office/powerpoint/2010/main" val="22660313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47C676E-235E-42FA-8458-6988454BA6B8}" type="datetimeFigureOut">
              <a:rPr lang="en-US"/>
              <a:pPr>
                <a:defRPr/>
              </a:pPr>
              <a:t>8/23/2013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CC42D61-663F-4E15-8D40-07FC14617C70}" type="slidenum">
              <a:rPr lang="en-US"/>
              <a:pPr>
                <a:defRPr/>
              </a:pPr>
              <a:t>‹#›</a:t>
            </a:fld>
            <a:endParaRPr lang="en-US"/>
          </a:p>
        </p:txBody>
      </p:sp>
    </p:spTree>
    <p:extLst>
      <p:ext uri="{BB962C8B-B14F-4D97-AF65-F5344CB8AC3E}">
        <p14:creationId xmlns:p14="http://schemas.microsoft.com/office/powerpoint/2010/main" val="1929111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7BEAC57-C694-48B0-97FB-548375815BF9}" type="datetimeFigureOut">
              <a:rPr lang="en-US"/>
              <a:pPr>
                <a:defRPr/>
              </a:pPr>
              <a:t>8/23/2013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57D9882-9FC8-41C2-991B-35510945E185}" type="slidenum">
              <a:rPr lang="en-US"/>
              <a:pPr>
                <a:defRPr/>
              </a:pPr>
              <a:t>‹#›</a:t>
            </a:fld>
            <a:endParaRPr lang="en-US"/>
          </a:p>
        </p:txBody>
      </p:sp>
    </p:spTree>
    <p:extLst>
      <p:ext uri="{BB962C8B-B14F-4D97-AF65-F5344CB8AC3E}">
        <p14:creationId xmlns:p14="http://schemas.microsoft.com/office/powerpoint/2010/main" val="1156732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40D2001A-225F-4E87-9B73-A34119AF0662}" type="datetimeFigureOut">
              <a:rPr lang="en-US"/>
              <a:pPr>
                <a:defRPr/>
              </a:pPr>
              <a:t>8/23/2013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52F5103-00D6-427C-9176-1F7B81761AA8}" type="slidenum">
              <a:rPr lang="en-US"/>
              <a:pPr>
                <a:defRPr/>
              </a:pPr>
              <a:t>‹#›</a:t>
            </a:fld>
            <a:endParaRPr lang="en-US"/>
          </a:p>
        </p:txBody>
      </p:sp>
    </p:spTree>
    <p:extLst>
      <p:ext uri="{BB962C8B-B14F-4D97-AF65-F5344CB8AC3E}">
        <p14:creationId xmlns:p14="http://schemas.microsoft.com/office/powerpoint/2010/main" val="3280572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EAF85E9-0A4E-4120-8F9C-BF0064A2BD36}" type="datetimeFigureOut">
              <a:rPr lang="en-US"/>
              <a:pPr>
                <a:defRPr/>
              </a:pPr>
              <a:t>8/23/2013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084950-4404-4900-A871-CBB8475C157E}" type="slidenum">
              <a:rPr lang="en-US"/>
              <a:pPr>
                <a:defRPr/>
              </a:pPr>
              <a:t>‹#›</a:t>
            </a:fld>
            <a:endParaRPr lang="en-US"/>
          </a:p>
        </p:txBody>
      </p:sp>
    </p:spTree>
    <p:extLst>
      <p:ext uri="{BB962C8B-B14F-4D97-AF65-F5344CB8AC3E}">
        <p14:creationId xmlns:p14="http://schemas.microsoft.com/office/powerpoint/2010/main" val="12356964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5370827E-1FC1-4B46-9F5D-EB7AD769968C}" type="datetimeFigureOut">
              <a:rPr lang="en-US"/>
              <a:pPr>
                <a:defRPr/>
              </a:pPr>
              <a:t>8/23/2013</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C28434FC-B54E-4300-9719-B5931FB574F9}" type="slidenum">
              <a:rPr lang="en-US"/>
              <a:pPr>
                <a:defRPr/>
              </a:pPr>
              <a:t>‹#›</a:t>
            </a:fld>
            <a:endParaRPr lang="en-US"/>
          </a:p>
        </p:txBody>
      </p:sp>
    </p:spTree>
    <p:extLst>
      <p:ext uri="{BB962C8B-B14F-4D97-AF65-F5344CB8AC3E}">
        <p14:creationId xmlns:p14="http://schemas.microsoft.com/office/powerpoint/2010/main" val="8166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2F276A6-2C2E-4932-B524-EE6170499689}" type="datetimeFigureOut">
              <a:rPr lang="en-US"/>
              <a:pPr>
                <a:defRPr/>
              </a:pPr>
              <a:t>8/23/2013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0471403-D47A-4422-8F8B-E2D9DA8EEE61}" type="slidenum">
              <a:rPr lang="en-US"/>
              <a:pPr>
                <a:defRPr/>
              </a:pPr>
              <a:t>‹#›</a:t>
            </a:fld>
            <a:endParaRPr lang="en-US"/>
          </a:p>
        </p:txBody>
      </p:sp>
    </p:spTree>
    <p:extLst>
      <p:ext uri="{BB962C8B-B14F-4D97-AF65-F5344CB8AC3E}">
        <p14:creationId xmlns:p14="http://schemas.microsoft.com/office/powerpoint/2010/main" val="3306213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66A3FFEB-2F55-4F91-923D-EBF4AD4B1538}" type="datetimeFigureOut">
              <a:rPr lang="en-US"/>
              <a:pPr>
                <a:defRPr/>
              </a:pPr>
              <a:t>8/23/2013</a:t>
            </a:fld>
            <a:endParaRPr lang="en-US"/>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Slide Number Placeholder 8"/>
          <p:cNvSpPr>
            <a:spLocks noGrp="1"/>
          </p:cNvSpPr>
          <p:nvPr>
            <p:ph type="sldNum" sz="quarter" idx="12"/>
          </p:nvPr>
        </p:nvSpPr>
        <p:spPr/>
        <p:txBody>
          <a:bodyPr/>
          <a:lstStyle>
            <a:lvl1pPr>
              <a:defRPr/>
            </a:lvl1pPr>
          </a:lstStyle>
          <a:p>
            <a:pPr>
              <a:defRPr/>
            </a:pPr>
            <a:fld id="{37F6684E-7029-40AF-95F8-75F5E38D73A7}" type="slidenum">
              <a:rPr lang="en-US"/>
              <a:pPr>
                <a:defRPr/>
              </a:pPr>
              <a:t>‹#›</a:t>
            </a:fld>
            <a:endParaRPr lang="en-US"/>
          </a:p>
        </p:txBody>
      </p:sp>
    </p:spTree>
    <p:extLst>
      <p:ext uri="{BB962C8B-B14F-4D97-AF65-F5344CB8AC3E}">
        <p14:creationId xmlns:p14="http://schemas.microsoft.com/office/powerpoint/2010/main" val="23809031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13EBB20A-86B5-4D44-8991-36967FEA9D10}" type="datetimeFigureOut">
              <a:rPr lang="en-US"/>
              <a:pPr>
                <a:defRPr/>
              </a:pPr>
              <a:t>8/23/2013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C9D7828-567A-4C5B-B00C-117DA2E40280}" type="slidenum">
              <a:rPr lang="en-US"/>
              <a:pPr>
                <a:defRPr/>
              </a:pPr>
              <a:t>‹#›</a:t>
            </a:fld>
            <a:endParaRPr lang="en-US"/>
          </a:p>
        </p:txBody>
      </p:sp>
    </p:spTree>
    <p:extLst>
      <p:ext uri="{BB962C8B-B14F-4D97-AF65-F5344CB8AC3E}">
        <p14:creationId xmlns:p14="http://schemas.microsoft.com/office/powerpoint/2010/main" val="994428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09A6ED0-019B-427C-9C6E-7EC16F0014FE}" type="datetimeFigureOut">
              <a:rPr lang="en-US"/>
              <a:pPr>
                <a:defRPr/>
              </a:pPr>
              <a:t>8/23/2013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BFAB7E4-506A-48DD-81CD-462A95D69910}" type="slidenum">
              <a:rPr lang="en-US"/>
              <a:pPr>
                <a:defRPr/>
              </a:pPr>
              <a:t>‹#›</a:t>
            </a:fld>
            <a:endParaRPr lang="en-US"/>
          </a:p>
        </p:txBody>
      </p:sp>
    </p:spTree>
    <p:extLst>
      <p:ext uri="{BB962C8B-B14F-4D97-AF65-F5344CB8AC3E}">
        <p14:creationId xmlns:p14="http://schemas.microsoft.com/office/powerpoint/2010/main" val="20359387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D034B144-6AEE-46AC-B76A-5745778572EC}" type="datetimeFigureOut">
              <a:rPr lang="en-US"/>
              <a:pPr>
                <a:defRPr/>
              </a:pPr>
              <a:t>8/23/2013</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45C6FAF2-255A-45D2-A79F-C99EE657E7E8}" type="slidenum">
              <a:rPr lang="en-US"/>
              <a:pPr>
                <a:defRPr/>
              </a:pPr>
              <a:t>‹#›</a:t>
            </a:fld>
            <a:endParaRPr lang="en-US"/>
          </a:p>
        </p:txBody>
      </p:sp>
    </p:spTree>
    <p:extLst>
      <p:ext uri="{BB962C8B-B14F-4D97-AF65-F5344CB8AC3E}">
        <p14:creationId xmlns:p14="http://schemas.microsoft.com/office/powerpoint/2010/main" val="2179609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228AA15-AA0F-460A-8DED-540F9129FE64}" type="datetimeFigureOut">
              <a:rPr lang="en-US"/>
              <a:pPr>
                <a:defRPr/>
              </a:pPr>
              <a:t>8/23/2013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9CEE8B7-9C4A-4FAC-B9C5-B7DA9D60DF13}" type="slidenum">
              <a:rPr lang="en-US"/>
              <a:pPr>
                <a:defRPr/>
              </a:pPr>
              <a:t>‹#›</a:t>
            </a:fld>
            <a:endParaRPr lang="en-US"/>
          </a:p>
        </p:txBody>
      </p:sp>
    </p:spTree>
    <p:extLst>
      <p:ext uri="{BB962C8B-B14F-4D97-AF65-F5344CB8AC3E}">
        <p14:creationId xmlns:p14="http://schemas.microsoft.com/office/powerpoint/2010/main" val="3450185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457200"/>
            <a:ext cx="771207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777875" y="2209800"/>
            <a:ext cx="75438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a:defRPr sz="1200" b="1" smtClean="0">
                <a:solidFill>
                  <a:schemeClr val="tx2">
                    <a:lumMod val="90000"/>
                    <a:lumOff val="10000"/>
                  </a:schemeClr>
                </a:solidFill>
                <a:latin typeface="+mn-lt"/>
              </a:defRPr>
            </a:lvl1pPr>
          </a:lstStyle>
          <a:p>
            <a:pPr>
              <a:defRPr/>
            </a:pPr>
            <a:fld id="{85E0FFD0-3C20-47DE-AA2F-9C6680009F58}" type="datetimeFigureOut">
              <a:rPr lang="en-US"/>
              <a:pPr>
                <a:defRPr/>
              </a:pPr>
              <a:t>8/23/2013</a:t>
            </a:fld>
            <a:endParaRPr lang="en-US"/>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a:defRPr sz="2400" smtClean="0">
                <a:solidFill>
                  <a:schemeClr val="tx1">
                    <a:lumMod val="85000"/>
                    <a:lumOff val="15000"/>
                  </a:schemeClr>
                </a:solidFill>
                <a:latin typeface="+mj-lt"/>
              </a:defRPr>
            </a:lvl1pPr>
          </a:lstStyle>
          <a:p>
            <a:pPr>
              <a:defRPr/>
            </a:pPr>
            <a:fld id="{6033F0C4-7F31-48DF-871E-9AE0609C9C1A}" type="slidenum">
              <a:rPr lang="en-US"/>
              <a:pPr>
                <a:defRPr/>
              </a:pPr>
              <a:t>‹#›</a:t>
            </a:fld>
            <a:endParaRPr lang="en-US"/>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4347" r:id="rId1"/>
    <p:sldLayoutId id="2147484339" r:id="rId2"/>
    <p:sldLayoutId id="2147484348" r:id="rId3"/>
    <p:sldLayoutId id="2147484340" r:id="rId4"/>
    <p:sldLayoutId id="2147484349" r:id="rId5"/>
    <p:sldLayoutId id="2147484341" r:id="rId6"/>
    <p:sldLayoutId id="2147484342" r:id="rId7"/>
    <p:sldLayoutId id="2147484350" r:id="rId8"/>
    <p:sldLayoutId id="2147484343" r:id="rId9"/>
    <p:sldLayoutId id="2147484344" r:id="rId10"/>
    <p:sldLayoutId id="2147484345" r:id="rId11"/>
    <p:sldLayoutId id="2147484346" r:id="rId12"/>
  </p:sldLayoutIdLst>
  <p:txStyles>
    <p:titleStyle>
      <a:lvl1pPr algn="ctr" rtl="0" fontAlgn="base">
        <a:spcBef>
          <a:spcPct val="0"/>
        </a:spcBef>
        <a:spcAft>
          <a:spcPct val="0"/>
        </a:spcAft>
        <a:defRPr sz="4800" kern="1200">
          <a:solidFill>
            <a:srgbClr val="262626"/>
          </a:solidFill>
          <a:latin typeface="+mj-lt"/>
          <a:ea typeface="+mj-ea"/>
          <a:cs typeface="+mj-cs"/>
        </a:defRPr>
      </a:lvl1pPr>
      <a:lvl2pPr algn="ctr" rtl="0" fontAlgn="base">
        <a:spcBef>
          <a:spcPct val="0"/>
        </a:spcBef>
        <a:spcAft>
          <a:spcPct val="0"/>
        </a:spcAft>
        <a:defRPr sz="4800">
          <a:solidFill>
            <a:srgbClr val="262626"/>
          </a:solidFill>
          <a:latin typeface="Impact" pitchFamily="34" charset="0"/>
        </a:defRPr>
      </a:lvl2pPr>
      <a:lvl3pPr algn="ctr" rtl="0" fontAlgn="base">
        <a:spcBef>
          <a:spcPct val="0"/>
        </a:spcBef>
        <a:spcAft>
          <a:spcPct val="0"/>
        </a:spcAft>
        <a:defRPr sz="4800">
          <a:solidFill>
            <a:srgbClr val="262626"/>
          </a:solidFill>
          <a:latin typeface="Impact" pitchFamily="34" charset="0"/>
        </a:defRPr>
      </a:lvl3pPr>
      <a:lvl4pPr algn="ctr" rtl="0" fontAlgn="base">
        <a:spcBef>
          <a:spcPct val="0"/>
        </a:spcBef>
        <a:spcAft>
          <a:spcPct val="0"/>
        </a:spcAft>
        <a:defRPr sz="4800">
          <a:solidFill>
            <a:srgbClr val="262626"/>
          </a:solidFill>
          <a:latin typeface="Impact" pitchFamily="34" charset="0"/>
        </a:defRPr>
      </a:lvl4pPr>
      <a:lvl5pPr algn="ctr" rtl="0" fontAlgn="base">
        <a:spcBef>
          <a:spcPct val="0"/>
        </a:spcBef>
        <a:spcAft>
          <a:spcPct val="0"/>
        </a:spcAft>
        <a:defRPr sz="48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fontAlgn="base">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fontAlgn="base">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fontAlgn="base">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fontAlgn="base">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fontAlgn="base">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5.wmf"/></Relationships>
</file>

<file path=ppt/slides/_rels/slide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7.w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ubtitle 2"/>
          <p:cNvSpPr>
            <a:spLocks noGrp="1"/>
          </p:cNvSpPr>
          <p:nvPr>
            <p:ph type="subTitle" idx="4294967295"/>
          </p:nvPr>
        </p:nvSpPr>
        <p:spPr>
          <a:xfrm>
            <a:off x="2743200" y="3505200"/>
            <a:ext cx="6400800" cy="1754188"/>
          </a:xfrm>
        </p:spPr>
        <p:txBody>
          <a:bodyPr/>
          <a:lstStyle/>
          <a:p>
            <a:pPr marL="0" indent="0" algn="ctr">
              <a:buFont typeface="Wingdings" pitchFamily="2" charset="2"/>
              <a:buNone/>
            </a:pPr>
            <a:r>
              <a:rPr lang="en-US" sz="3600" b="1" smtClean="0">
                <a:solidFill>
                  <a:srgbClr val="C00000"/>
                </a:solidFill>
              </a:rPr>
              <a:t>Chapter 1</a:t>
            </a:r>
          </a:p>
          <a:p>
            <a:pPr marL="0" indent="0" algn="ctr">
              <a:buFont typeface="Wingdings" pitchFamily="2" charset="2"/>
              <a:buNone/>
            </a:pPr>
            <a:endParaRPr lang="en-US" sz="3600" smtClean="0">
              <a:solidFill>
                <a:srgbClr val="898989"/>
              </a:solidFill>
            </a:endParaRPr>
          </a:p>
        </p:txBody>
      </p:sp>
      <p:sp>
        <p:nvSpPr>
          <p:cNvPr id="6147" name="Title 1"/>
          <p:cNvSpPr>
            <a:spLocks noGrp="1"/>
          </p:cNvSpPr>
          <p:nvPr>
            <p:ph type="ctrTitle" idx="4294967295"/>
          </p:nvPr>
        </p:nvSpPr>
        <p:spPr>
          <a:xfrm>
            <a:off x="1371600" y="2057400"/>
            <a:ext cx="7772400" cy="1470025"/>
          </a:xfrm>
        </p:spPr>
        <p:txBody>
          <a:bodyPr/>
          <a:lstStyle/>
          <a:p>
            <a:r>
              <a:rPr lang="en-US" smtClean="0"/>
              <a:t>Introduction to Earth</a:t>
            </a: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a:xfrm>
            <a:off x="990600" y="152400"/>
            <a:ext cx="6934200" cy="1143000"/>
          </a:xfrm>
        </p:spPr>
        <p:txBody>
          <a:bodyPr/>
          <a:lstStyle/>
          <a:p>
            <a:r>
              <a:rPr lang="en-US" smtClean="0"/>
              <a:t>Our Planets</a:t>
            </a:r>
          </a:p>
        </p:txBody>
      </p:sp>
      <p:sp>
        <p:nvSpPr>
          <p:cNvPr id="15363" name="Content Placeholder 2"/>
          <p:cNvSpPr>
            <a:spLocks noGrp="1"/>
          </p:cNvSpPr>
          <p:nvPr>
            <p:ph idx="4294967295"/>
          </p:nvPr>
        </p:nvSpPr>
        <p:spPr>
          <a:xfrm>
            <a:off x="1143000" y="1447800"/>
            <a:ext cx="6934200" cy="4530725"/>
          </a:xfrm>
        </p:spPr>
        <p:txBody>
          <a:bodyPr/>
          <a:lstStyle/>
          <a:p>
            <a:pPr>
              <a:lnSpc>
                <a:spcPct val="90000"/>
              </a:lnSpc>
            </a:pPr>
            <a:r>
              <a:rPr lang="en-US" sz="3000" dirty="0" smtClean="0"/>
              <a:t>Four inner planets (</a:t>
            </a:r>
            <a:r>
              <a:rPr lang="en-US" sz="3000" i="1" dirty="0" smtClean="0"/>
              <a:t>Terrestrial planets</a:t>
            </a:r>
            <a:r>
              <a:rPr lang="en-US" sz="3000" dirty="0" smtClean="0"/>
              <a:t>)</a:t>
            </a:r>
          </a:p>
          <a:p>
            <a:pPr lvl="1">
              <a:lnSpc>
                <a:spcPct val="90000"/>
              </a:lnSpc>
            </a:pPr>
            <a:r>
              <a:rPr lang="en-US" sz="2600" dirty="0" smtClean="0"/>
              <a:t>Mercury</a:t>
            </a:r>
          </a:p>
          <a:p>
            <a:pPr lvl="1">
              <a:lnSpc>
                <a:spcPct val="90000"/>
              </a:lnSpc>
            </a:pPr>
            <a:r>
              <a:rPr lang="en-US" sz="2600" dirty="0" smtClean="0"/>
              <a:t>Venus</a:t>
            </a:r>
          </a:p>
          <a:p>
            <a:pPr lvl="1">
              <a:lnSpc>
                <a:spcPct val="90000"/>
              </a:lnSpc>
            </a:pPr>
            <a:r>
              <a:rPr lang="en-US" sz="2600" dirty="0" smtClean="0"/>
              <a:t>Earth</a:t>
            </a:r>
          </a:p>
          <a:p>
            <a:pPr lvl="1">
              <a:lnSpc>
                <a:spcPct val="90000"/>
              </a:lnSpc>
            </a:pPr>
            <a:r>
              <a:rPr lang="en-US" sz="2600" dirty="0" smtClean="0"/>
              <a:t>Mars</a:t>
            </a:r>
          </a:p>
          <a:p>
            <a:pPr>
              <a:lnSpc>
                <a:spcPct val="90000"/>
              </a:lnSpc>
            </a:pPr>
            <a:r>
              <a:rPr lang="en-US" sz="3000" dirty="0" smtClean="0"/>
              <a:t>Four outer planets (</a:t>
            </a:r>
            <a:r>
              <a:rPr lang="en-US" sz="3000" i="1" dirty="0" smtClean="0"/>
              <a:t>Jovian planets</a:t>
            </a:r>
            <a:r>
              <a:rPr lang="en-US" sz="3000" dirty="0" smtClean="0"/>
              <a:t>)</a:t>
            </a:r>
          </a:p>
          <a:p>
            <a:pPr lvl="1">
              <a:lnSpc>
                <a:spcPct val="90000"/>
              </a:lnSpc>
            </a:pPr>
            <a:r>
              <a:rPr lang="en-US" sz="2600" dirty="0" smtClean="0"/>
              <a:t>Jupiter</a:t>
            </a:r>
          </a:p>
          <a:p>
            <a:pPr lvl="1">
              <a:lnSpc>
                <a:spcPct val="90000"/>
              </a:lnSpc>
            </a:pPr>
            <a:r>
              <a:rPr lang="en-US" sz="2600" dirty="0" smtClean="0"/>
              <a:t>Saturn</a:t>
            </a:r>
          </a:p>
          <a:p>
            <a:pPr lvl="1">
              <a:lnSpc>
                <a:spcPct val="90000"/>
              </a:lnSpc>
            </a:pPr>
            <a:r>
              <a:rPr lang="en-US" sz="2600" dirty="0" smtClean="0"/>
              <a:t>Uranus</a:t>
            </a:r>
          </a:p>
          <a:p>
            <a:pPr lvl="1">
              <a:lnSpc>
                <a:spcPct val="90000"/>
              </a:lnSpc>
            </a:pPr>
            <a:r>
              <a:rPr lang="en-US" sz="2600" dirty="0" smtClean="0"/>
              <a:t>Neptune</a:t>
            </a:r>
          </a:p>
        </p:txBody>
      </p:sp>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idx="4294967295"/>
          </p:nvPr>
        </p:nvSpPr>
        <p:spPr>
          <a:xfrm>
            <a:off x="457200" y="0"/>
            <a:ext cx="8229600" cy="1143000"/>
          </a:xfrm>
        </p:spPr>
        <p:txBody>
          <a:bodyPr/>
          <a:lstStyle/>
          <a:p>
            <a:r>
              <a:rPr lang="en-US" dirty="0" smtClean="0"/>
              <a:t>The Size of the Earth</a:t>
            </a:r>
          </a:p>
        </p:txBody>
      </p:sp>
      <p:sp>
        <p:nvSpPr>
          <p:cNvPr id="16387" name="Content Placeholder 2"/>
          <p:cNvSpPr>
            <a:spLocks noGrp="1"/>
          </p:cNvSpPr>
          <p:nvPr>
            <p:ph idx="4294967295"/>
          </p:nvPr>
        </p:nvSpPr>
        <p:spPr>
          <a:xfrm>
            <a:off x="990600" y="1219200"/>
            <a:ext cx="6934200" cy="5105400"/>
          </a:xfrm>
        </p:spPr>
        <p:txBody>
          <a:bodyPr/>
          <a:lstStyle/>
          <a:p>
            <a:pPr lvl="1">
              <a:lnSpc>
                <a:spcPct val="90000"/>
              </a:lnSpc>
            </a:pPr>
            <a:r>
              <a:rPr lang="en-US" sz="2600" b="1" dirty="0" smtClean="0"/>
              <a:t>Radius</a:t>
            </a:r>
            <a:r>
              <a:rPr lang="en-US" sz="2600" dirty="0" smtClean="0"/>
              <a:t> </a:t>
            </a:r>
          </a:p>
          <a:p>
            <a:pPr lvl="2">
              <a:lnSpc>
                <a:spcPct val="90000"/>
              </a:lnSpc>
            </a:pPr>
            <a:r>
              <a:rPr lang="en-US" sz="2200" dirty="0" smtClean="0"/>
              <a:t>6400 kilometers (4000 miles)</a:t>
            </a:r>
          </a:p>
          <a:p>
            <a:pPr lvl="3">
              <a:lnSpc>
                <a:spcPct val="90000"/>
              </a:lnSpc>
            </a:pPr>
            <a:r>
              <a:rPr lang="en-US" dirty="0" smtClean="0"/>
              <a:t>Highest point (Mt. Everest) at 8800 meters (29,000 ft.) above sea level</a:t>
            </a:r>
          </a:p>
          <a:p>
            <a:pPr lvl="3">
              <a:lnSpc>
                <a:spcPct val="90000"/>
              </a:lnSpc>
            </a:pPr>
            <a:r>
              <a:rPr lang="en-US" dirty="0" smtClean="0"/>
              <a:t>Deepest point (Mariana Trench)11,000 meters (36,000 </a:t>
            </a:r>
            <a:r>
              <a:rPr lang="en-US" dirty="0" err="1" smtClean="0"/>
              <a:t>ft</a:t>
            </a:r>
            <a:r>
              <a:rPr lang="en-US" dirty="0" smtClean="0"/>
              <a:t>) below sea level</a:t>
            </a:r>
          </a:p>
          <a:p>
            <a:pPr lvl="3">
              <a:lnSpc>
                <a:spcPct val="90000"/>
              </a:lnSpc>
            </a:pPr>
            <a:r>
              <a:rPr lang="en-US" dirty="0" smtClean="0"/>
              <a:t>A difference of 20 kilometers or 12 miles </a:t>
            </a:r>
          </a:p>
          <a:p>
            <a:pPr lvl="1">
              <a:lnSpc>
                <a:spcPct val="90000"/>
              </a:lnSpc>
            </a:pPr>
            <a:r>
              <a:rPr lang="en-US" sz="2600" b="1" dirty="0" smtClean="0"/>
              <a:t>Diameter</a:t>
            </a:r>
          </a:p>
          <a:p>
            <a:pPr lvl="2">
              <a:lnSpc>
                <a:spcPct val="90000"/>
              </a:lnSpc>
            </a:pPr>
            <a:r>
              <a:rPr lang="en-US" sz="2200" dirty="0" smtClean="0"/>
              <a:t>12,735 kilometers (7909 miles)</a:t>
            </a:r>
          </a:p>
          <a:p>
            <a:pPr lvl="1">
              <a:lnSpc>
                <a:spcPct val="90000"/>
              </a:lnSpc>
            </a:pPr>
            <a:r>
              <a:rPr lang="en-US" sz="2600" b="1" dirty="0" smtClean="0"/>
              <a:t>Circumference </a:t>
            </a:r>
          </a:p>
          <a:p>
            <a:pPr lvl="2">
              <a:lnSpc>
                <a:spcPct val="90000"/>
              </a:lnSpc>
            </a:pPr>
            <a:r>
              <a:rPr lang="en-US" sz="2200" dirty="0" smtClean="0"/>
              <a:t>40,000 kilometers (24,900 miles)</a:t>
            </a:r>
          </a:p>
          <a:p>
            <a:pPr lvl="3">
              <a:lnSpc>
                <a:spcPct val="90000"/>
              </a:lnSpc>
            </a:pPr>
            <a:r>
              <a:rPr lang="en-US" dirty="0" smtClean="0"/>
              <a:t>First figured by </a:t>
            </a:r>
            <a:r>
              <a:rPr lang="en-US" b="1" i="1" dirty="0" smtClean="0"/>
              <a:t>Eratosthenes</a:t>
            </a:r>
            <a:r>
              <a:rPr lang="en-US" dirty="0" smtClean="0"/>
              <a:t> (Greek geographer, using mathematical calculations of angles)</a:t>
            </a:r>
          </a:p>
          <a:p>
            <a:pPr lvl="3">
              <a:lnSpc>
                <a:spcPct val="90000"/>
              </a:lnSpc>
            </a:pPr>
            <a:r>
              <a:rPr lang="en-US" dirty="0" smtClean="0"/>
              <a:t>His figures were 43,000 kilometers (26,700 miles)</a:t>
            </a:r>
          </a:p>
          <a:p>
            <a:pPr lvl="3">
              <a:lnSpc>
                <a:spcPct val="90000"/>
              </a:lnSpc>
            </a:pPr>
            <a:endParaRPr lang="en-US" sz="1900" dirty="0" smtClean="0"/>
          </a:p>
        </p:txBody>
      </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a:xfrm>
            <a:off x="1219200" y="228600"/>
            <a:ext cx="6858000" cy="1143000"/>
          </a:xfrm>
        </p:spPr>
        <p:txBody>
          <a:bodyPr/>
          <a:lstStyle/>
          <a:p>
            <a:r>
              <a:rPr lang="en-US" dirty="0" smtClean="0"/>
              <a:t>The Shape of the Earth</a:t>
            </a:r>
          </a:p>
        </p:txBody>
      </p:sp>
      <p:sp>
        <p:nvSpPr>
          <p:cNvPr id="17411" name="Content Placeholder 2"/>
          <p:cNvSpPr>
            <a:spLocks noGrp="1"/>
          </p:cNvSpPr>
          <p:nvPr>
            <p:ph idx="4294967295"/>
          </p:nvPr>
        </p:nvSpPr>
        <p:spPr>
          <a:xfrm>
            <a:off x="1295400" y="1371600"/>
            <a:ext cx="6934200" cy="4530725"/>
          </a:xfrm>
        </p:spPr>
        <p:txBody>
          <a:bodyPr/>
          <a:lstStyle/>
          <a:p>
            <a:r>
              <a:rPr lang="en-US" dirty="0" smtClean="0"/>
              <a:t>Properly described as </a:t>
            </a:r>
            <a:r>
              <a:rPr lang="en-US" b="1" i="1" dirty="0" smtClean="0"/>
              <a:t>oblate spheroid</a:t>
            </a:r>
            <a:r>
              <a:rPr lang="en-US" dirty="0" smtClean="0"/>
              <a:t>.  Not a true sphere.</a:t>
            </a:r>
          </a:p>
          <a:p>
            <a:pPr lvl="1"/>
            <a:r>
              <a:rPr lang="en-US" sz="2400" dirty="0" smtClean="0"/>
              <a:t>Cut through the equator, the earth is circular</a:t>
            </a:r>
          </a:p>
          <a:p>
            <a:pPr lvl="1"/>
            <a:r>
              <a:rPr lang="en-US" sz="2400" dirty="0" smtClean="0"/>
              <a:t>Cut through the poles, the earth is ellipsoidal.</a:t>
            </a:r>
          </a:p>
          <a:p>
            <a:pPr lvl="1"/>
            <a:r>
              <a:rPr lang="en-US" sz="2400" dirty="0" smtClean="0"/>
              <a:t>This is due to the rotation of the earth which causes the middle to bulge and flatten the poles.</a:t>
            </a:r>
          </a:p>
          <a:p>
            <a:pPr lvl="2"/>
            <a:endParaRPr lang="en-US" dirty="0" smtClean="0"/>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idx="4294967295"/>
          </p:nvPr>
        </p:nvSpPr>
        <p:spPr>
          <a:xfrm>
            <a:off x="1066800" y="76200"/>
            <a:ext cx="6934200" cy="1143000"/>
          </a:xfrm>
        </p:spPr>
        <p:txBody>
          <a:bodyPr/>
          <a:lstStyle/>
          <a:p>
            <a:r>
              <a:rPr lang="en-US" dirty="0" smtClean="0"/>
              <a:t>Geographic Grid</a:t>
            </a:r>
          </a:p>
        </p:txBody>
      </p:sp>
      <p:sp>
        <p:nvSpPr>
          <p:cNvPr id="18435" name="Content Placeholder 2"/>
          <p:cNvSpPr>
            <a:spLocks noGrp="1"/>
          </p:cNvSpPr>
          <p:nvPr>
            <p:ph idx="4294967295"/>
          </p:nvPr>
        </p:nvSpPr>
        <p:spPr>
          <a:xfrm>
            <a:off x="914400" y="762000"/>
            <a:ext cx="7391400" cy="5715000"/>
          </a:xfrm>
        </p:spPr>
        <p:txBody>
          <a:bodyPr/>
          <a:lstStyle/>
          <a:p>
            <a:pPr>
              <a:lnSpc>
                <a:spcPct val="90000"/>
              </a:lnSpc>
            </a:pPr>
            <a:r>
              <a:rPr lang="en-US" dirty="0" smtClean="0"/>
              <a:t>We use a geographic grid to help locate features on the surface of the </a:t>
            </a:r>
            <a:r>
              <a:rPr lang="en-US" dirty="0" smtClean="0"/>
              <a:t>earth</a:t>
            </a:r>
          </a:p>
          <a:p>
            <a:pPr>
              <a:lnSpc>
                <a:spcPct val="90000"/>
              </a:lnSpc>
            </a:pPr>
            <a:endParaRPr lang="en-US" dirty="0" smtClean="0"/>
          </a:p>
          <a:p>
            <a:pPr lvl="1">
              <a:lnSpc>
                <a:spcPct val="90000"/>
              </a:lnSpc>
            </a:pPr>
            <a:r>
              <a:rPr lang="en-US" dirty="0" smtClean="0"/>
              <a:t>The grid system of the Earth is referred as a </a:t>
            </a:r>
            <a:r>
              <a:rPr lang="en-US" b="1" dirty="0" smtClean="0"/>
              <a:t>graticule</a:t>
            </a:r>
            <a:r>
              <a:rPr lang="en-US" dirty="0" smtClean="0"/>
              <a:t> </a:t>
            </a:r>
            <a:r>
              <a:rPr lang="en-US" b="1" dirty="0" smtClean="0"/>
              <a:t>grid</a:t>
            </a:r>
            <a:r>
              <a:rPr lang="en-US" dirty="0" smtClean="0"/>
              <a:t>.</a:t>
            </a:r>
          </a:p>
          <a:p>
            <a:pPr marL="320675" lvl="1" indent="0">
              <a:lnSpc>
                <a:spcPct val="90000"/>
              </a:lnSpc>
              <a:buNone/>
            </a:pPr>
            <a:endParaRPr lang="en-US" dirty="0" smtClean="0"/>
          </a:p>
          <a:p>
            <a:pPr lvl="1">
              <a:lnSpc>
                <a:spcPct val="90000"/>
              </a:lnSpc>
            </a:pPr>
            <a:r>
              <a:rPr lang="en-US" dirty="0" smtClean="0"/>
              <a:t>Rotation of the earth allows for the creation of the grid of latitude and </a:t>
            </a:r>
            <a:r>
              <a:rPr lang="en-US" dirty="0" smtClean="0"/>
              <a:t>longitude</a:t>
            </a:r>
            <a:endParaRPr lang="en-US" sz="1600" dirty="0" smtClean="0"/>
          </a:p>
          <a:p>
            <a:pPr lvl="2">
              <a:lnSpc>
                <a:spcPct val="90000"/>
              </a:lnSpc>
            </a:pPr>
            <a:r>
              <a:rPr lang="en-US" dirty="0" smtClean="0"/>
              <a:t>The north and south poles are found on the </a:t>
            </a:r>
            <a:r>
              <a:rPr lang="en-US" b="1" dirty="0" smtClean="0"/>
              <a:t>rotational axis</a:t>
            </a:r>
            <a:r>
              <a:rPr lang="en-US" dirty="0" smtClean="0"/>
              <a:t>.</a:t>
            </a:r>
          </a:p>
          <a:p>
            <a:pPr lvl="2">
              <a:lnSpc>
                <a:spcPct val="90000"/>
              </a:lnSpc>
            </a:pPr>
            <a:r>
              <a:rPr lang="en-US" dirty="0" smtClean="0"/>
              <a:t>The equator is found on an </a:t>
            </a:r>
            <a:r>
              <a:rPr lang="en-US" b="1" dirty="0" smtClean="0"/>
              <a:t>imaginary plane </a:t>
            </a:r>
            <a:r>
              <a:rPr lang="en-US" dirty="0" smtClean="0"/>
              <a:t>passing</a:t>
            </a:r>
            <a:r>
              <a:rPr lang="en-US" b="1" dirty="0" smtClean="0"/>
              <a:t> </a:t>
            </a:r>
            <a:r>
              <a:rPr lang="en-US" dirty="0" smtClean="0"/>
              <a:t>through the Earth halfway between the poles. </a:t>
            </a:r>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idx="4294967295"/>
          </p:nvPr>
        </p:nvSpPr>
        <p:spPr>
          <a:xfrm>
            <a:off x="1066800" y="152400"/>
            <a:ext cx="6858000" cy="1143000"/>
          </a:xfrm>
        </p:spPr>
        <p:txBody>
          <a:bodyPr/>
          <a:lstStyle/>
          <a:p>
            <a:r>
              <a:rPr lang="en-US" smtClean="0"/>
              <a:t>Great and Small Circles</a:t>
            </a:r>
          </a:p>
        </p:txBody>
      </p:sp>
      <p:sp>
        <p:nvSpPr>
          <p:cNvPr id="19459" name="Content Placeholder 2"/>
          <p:cNvSpPr>
            <a:spLocks noGrp="1"/>
          </p:cNvSpPr>
          <p:nvPr>
            <p:ph idx="4294967295"/>
          </p:nvPr>
        </p:nvSpPr>
        <p:spPr>
          <a:xfrm>
            <a:off x="990600" y="609600"/>
            <a:ext cx="7239000" cy="5943600"/>
          </a:xfrm>
        </p:spPr>
        <p:txBody>
          <a:bodyPr/>
          <a:lstStyle/>
          <a:p>
            <a:pPr>
              <a:lnSpc>
                <a:spcPct val="90000"/>
              </a:lnSpc>
            </a:pPr>
            <a:r>
              <a:rPr lang="en-US" dirty="0" smtClean="0"/>
              <a:t>A </a:t>
            </a:r>
            <a:r>
              <a:rPr lang="en-US" b="1" u="sng" dirty="0" smtClean="0"/>
              <a:t>great circle</a:t>
            </a:r>
            <a:r>
              <a:rPr lang="en-US" b="1" dirty="0" smtClean="0"/>
              <a:t> </a:t>
            </a:r>
            <a:r>
              <a:rPr lang="en-US" dirty="0" smtClean="0"/>
              <a:t>is the largest circle that can be drawn through a sphere.</a:t>
            </a:r>
          </a:p>
          <a:p>
            <a:pPr lvl="1">
              <a:lnSpc>
                <a:spcPct val="90000"/>
              </a:lnSpc>
            </a:pPr>
            <a:r>
              <a:rPr lang="en-US" sz="2400" dirty="0" smtClean="0"/>
              <a:t>The sunlit portion of the earth at any moment (the </a:t>
            </a:r>
            <a:r>
              <a:rPr lang="en-US" sz="2400" b="1" i="1" dirty="0" smtClean="0"/>
              <a:t>Circle of Illumination</a:t>
            </a:r>
            <a:r>
              <a:rPr lang="en-US" sz="2400" dirty="0" smtClean="0"/>
              <a:t>) is a great circle.</a:t>
            </a:r>
          </a:p>
          <a:p>
            <a:pPr lvl="1">
              <a:lnSpc>
                <a:spcPct val="90000"/>
              </a:lnSpc>
            </a:pPr>
            <a:r>
              <a:rPr lang="en-US" sz="2400" dirty="0" smtClean="0"/>
              <a:t>Only one great circle can be drawn on a sphere to include any two given points (not diametrically opposite each other)</a:t>
            </a:r>
          </a:p>
          <a:p>
            <a:pPr>
              <a:lnSpc>
                <a:spcPct val="90000"/>
              </a:lnSpc>
            </a:pPr>
            <a:r>
              <a:rPr lang="en-US" dirty="0" smtClean="0"/>
              <a:t>All other planes intersecting through a sphere would be </a:t>
            </a:r>
            <a:r>
              <a:rPr lang="en-US" b="1" u="sng" dirty="0" smtClean="0"/>
              <a:t>small circle</a:t>
            </a:r>
            <a:r>
              <a:rPr lang="en-US" u="sng" dirty="0" smtClean="0"/>
              <a:t>s</a:t>
            </a:r>
          </a:p>
          <a:p>
            <a:pPr lvl="1">
              <a:lnSpc>
                <a:spcPct val="90000"/>
              </a:lnSpc>
            </a:pPr>
            <a:r>
              <a:rPr lang="en-US" sz="2400" dirty="0" smtClean="0"/>
              <a:t>The </a:t>
            </a:r>
            <a:r>
              <a:rPr lang="en-US" sz="2400" b="1" i="1" dirty="0" smtClean="0"/>
              <a:t>Arctic and Antarctic Circles </a:t>
            </a:r>
            <a:r>
              <a:rPr lang="en-US" sz="2400" dirty="0" smtClean="0"/>
              <a:t>would be small circles.</a:t>
            </a:r>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idx="4294967295"/>
          </p:nvPr>
        </p:nvSpPr>
        <p:spPr>
          <a:xfrm>
            <a:off x="1219200" y="0"/>
            <a:ext cx="6858000" cy="1143000"/>
          </a:xfrm>
        </p:spPr>
        <p:txBody>
          <a:bodyPr/>
          <a:lstStyle/>
          <a:p>
            <a:r>
              <a:rPr lang="en-US" dirty="0" smtClean="0"/>
              <a:t>Latitudes</a:t>
            </a:r>
          </a:p>
        </p:txBody>
      </p:sp>
      <p:sp>
        <p:nvSpPr>
          <p:cNvPr id="15363" name="Content Placeholder 2"/>
          <p:cNvSpPr>
            <a:spLocks noGrp="1"/>
          </p:cNvSpPr>
          <p:nvPr>
            <p:ph idx="4294967295"/>
          </p:nvPr>
        </p:nvSpPr>
        <p:spPr>
          <a:xfrm>
            <a:off x="838200" y="838200"/>
            <a:ext cx="7391400" cy="5943600"/>
          </a:xfrm>
        </p:spPr>
        <p:txBody>
          <a:bodyPr rtlCol="0">
            <a:normAutofit/>
          </a:bodyPr>
          <a:lstStyle/>
          <a:p>
            <a:pPr marL="274320" indent="-274320" fontAlgn="auto">
              <a:spcAft>
                <a:spcPts val="0"/>
              </a:spcAft>
              <a:buFont typeface="Arial" pitchFamily="34" charset="0"/>
              <a:buChar char="•"/>
              <a:defRPr/>
            </a:pPr>
            <a:r>
              <a:rPr lang="en-US" dirty="0" smtClean="0"/>
              <a:t>The description of location expressed as an angle</a:t>
            </a:r>
            <a:r>
              <a:rPr lang="en-US" b="1" dirty="0" smtClean="0"/>
              <a:t> north </a:t>
            </a:r>
            <a:r>
              <a:rPr lang="en-US" dirty="0" smtClean="0"/>
              <a:t>or </a:t>
            </a:r>
            <a:r>
              <a:rPr lang="en-US" b="1" dirty="0" smtClean="0"/>
              <a:t>south</a:t>
            </a:r>
            <a:r>
              <a:rPr lang="en-US" dirty="0" smtClean="0"/>
              <a:t> of the </a:t>
            </a:r>
            <a:r>
              <a:rPr lang="en-US" b="1" dirty="0" smtClean="0"/>
              <a:t>equator</a:t>
            </a:r>
            <a:r>
              <a:rPr lang="en-US" dirty="0" smtClean="0"/>
              <a:t>.</a:t>
            </a:r>
          </a:p>
          <a:p>
            <a:pPr marL="274320" indent="-274320" fontAlgn="auto">
              <a:spcAft>
                <a:spcPts val="0"/>
              </a:spcAft>
              <a:buFont typeface="Arial" pitchFamily="34" charset="0"/>
              <a:buChar char="•"/>
              <a:defRPr/>
            </a:pPr>
            <a:endParaRPr lang="en-US" dirty="0" smtClean="0"/>
          </a:p>
          <a:p>
            <a:pPr marL="274320" indent="-274320" fontAlgn="auto">
              <a:spcAft>
                <a:spcPts val="0"/>
              </a:spcAft>
              <a:buFont typeface="Arial" pitchFamily="34" charset="0"/>
              <a:buChar char="•"/>
              <a:defRPr/>
            </a:pPr>
            <a:r>
              <a:rPr lang="en-US" dirty="0" smtClean="0"/>
              <a:t>Expressed in degrees, minutes, and seconds</a:t>
            </a:r>
          </a:p>
          <a:p>
            <a:pPr marL="594360" lvl="1" indent="-274320" fontAlgn="auto">
              <a:spcAft>
                <a:spcPts val="0"/>
              </a:spcAft>
              <a:buFont typeface="Arial" pitchFamily="34" charset="0"/>
              <a:buChar char="•"/>
              <a:defRPr/>
            </a:pPr>
            <a:r>
              <a:rPr lang="en-US" dirty="0" smtClean="0"/>
              <a:t>360 degrees in a circles</a:t>
            </a:r>
          </a:p>
          <a:p>
            <a:pPr marL="594360" lvl="1" indent="-274320" fontAlgn="auto">
              <a:spcAft>
                <a:spcPts val="0"/>
              </a:spcAft>
              <a:buFont typeface="Arial" pitchFamily="34" charset="0"/>
              <a:buChar char="•"/>
              <a:defRPr/>
            </a:pPr>
            <a:r>
              <a:rPr lang="en-US" dirty="0" smtClean="0"/>
              <a:t>60 minutes in a degree</a:t>
            </a:r>
          </a:p>
          <a:p>
            <a:pPr marL="594360" lvl="1" indent="-274320" fontAlgn="auto">
              <a:spcAft>
                <a:spcPts val="0"/>
              </a:spcAft>
              <a:buFont typeface="Arial" pitchFamily="34" charset="0"/>
              <a:buChar char="•"/>
              <a:defRPr/>
            </a:pPr>
            <a:r>
              <a:rPr lang="en-US" dirty="0" smtClean="0"/>
              <a:t>60 seconds in a minute</a:t>
            </a:r>
          </a:p>
          <a:p>
            <a:pPr marL="320040" lvl="1" indent="0" fontAlgn="auto">
              <a:spcAft>
                <a:spcPts val="0"/>
              </a:spcAft>
              <a:buFont typeface="Arial" pitchFamily="34" charset="0"/>
              <a:buNone/>
              <a:defRPr/>
            </a:pPr>
            <a:endParaRPr lang="en-US" dirty="0" smtClean="0"/>
          </a:p>
          <a:p>
            <a:pPr marL="274320" indent="-274320" fontAlgn="auto">
              <a:spcAft>
                <a:spcPts val="0"/>
              </a:spcAft>
              <a:buFont typeface="Arial" pitchFamily="34" charset="0"/>
              <a:buChar char="•"/>
              <a:defRPr/>
            </a:pPr>
            <a:r>
              <a:rPr lang="en-US" dirty="0" smtClean="0"/>
              <a:t>Latitude varies from 0 degrees at the equator to 90 degrees at the North or South pole. </a:t>
            </a:r>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a:xfrm>
            <a:off x="990600" y="0"/>
            <a:ext cx="6858000" cy="1143000"/>
          </a:xfrm>
        </p:spPr>
        <p:txBody>
          <a:bodyPr/>
          <a:lstStyle/>
          <a:p>
            <a:r>
              <a:rPr lang="en-US" dirty="0" smtClean="0"/>
              <a:t>Latitudes</a:t>
            </a:r>
          </a:p>
        </p:txBody>
      </p:sp>
      <p:sp>
        <p:nvSpPr>
          <p:cNvPr id="3" name="Content Placeholder 2"/>
          <p:cNvSpPr>
            <a:spLocks noGrp="1"/>
          </p:cNvSpPr>
          <p:nvPr>
            <p:ph idx="4294967295"/>
          </p:nvPr>
        </p:nvSpPr>
        <p:spPr>
          <a:xfrm>
            <a:off x="990600" y="990600"/>
            <a:ext cx="7239000" cy="5486400"/>
          </a:xfrm>
        </p:spPr>
        <p:txBody>
          <a:bodyPr rtlCol="0">
            <a:normAutofit/>
          </a:bodyPr>
          <a:lstStyle/>
          <a:p>
            <a:pPr marL="274320" indent="-274320" fontAlgn="auto">
              <a:lnSpc>
                <a:spcPct val="80000"/>
              </a:lnSpc>
              <a:spcAft>
                <a:spcPts val="0"/>
              </a:spcAft>
              <a:buFont typeface="Arial" pitchFamily="34" charset="0"/>
              <a:buChar char="•"/>
              <a:defRPr/>
            </a:pPr>
            <a:r>
              <a:rPr lang="en-US" dirty="0" smtClean="0"/>
              <a:t>All latitudes north of the Equator are considered in the </a:t>
            </a:r>
            <a:r>
              <a:rPr lang="en-US" b="1" dirty="0" smtClean="0"/>
              <a:t>North Latitudes.</a:t>
            </a:r>
          </a:p>
          <a:p>
            <a:pPr marL="0" indent="0" fontAlgn="auto">
              <a:lnSpc>
                <a:spcPct val="80000"/>
              </a:lnSpc>
              <a:spcAft>
                <a:spcPts val="0"/>
              </a:spcAft>
              <a:buFont typeface="Arial" pitchFamily="34" charset="0"/>
              <a:buNone/>
              <a:defRPr/>
            </a:pPr>
            <a:endParaRPr lang="en-US" b="1" dirty="0" smtClean="0"/>
          </a:p>
          <a:p>
            <a:pPr marL="274320" indent="-274320" fontAlgn="auto">
              <a:lnSpc>
                <a:spcPct val="80000"/>
              </a:lnSpc>
              <a:spcAft>
                <a:spcPts val="0"/>
              </a:spcAft>
              <a:buFont typeface="Arial" pitchFamily="34" charset="0"/>
              <a:buChar char="•"/>
              <a:defRPr/>
            </a:pPr>
            <a:r>
              <a:rPr lang="en-US" dirty="0" smtClean="0"/>
              <a:t>All latitudes south of the Equator are considered in the </a:t>
            </a:r>
            <a:r>
              <a:rPr lang="en-US" b="1" dirty="0" smtClean="0"/>
              <a:t>South Latitudes.</a:t>
            </a:r>
          </a:p>
          <a:p>
            <a:pPr marL="0" indent="0" fontAlgn="auto">
              <a:lnSpc>
                <a:spcPct val="80000"/>
              </a:lnSpc>
              <a:spcAft>
                <a:spcPts val="0"/>
              </a:spcAft>
              <a:buFont typeface="Arial" pitchFamily="34" charset="0"/>
              <a:buNone/>
              <a:defRPr/>
            </a:pPr>
            <a:endParaRPr lang="en-US" dirty="0" smtClean="0"/>
          </a:p>
          <a:p>
            <a:pPr marL="274320" indent="-274320" fontAlgn="auto">
              <a:lnSpc>
                <a:spcPct val="80000"/>
              </a:lnSpc>
              <a:spcAft>
                <a:spcPts val="0"/>
              </a:spcAft>
              <a:buFont typeface="Arial" pitchFamily="34" charset="0"/>
              <a:buChar char="•"/>
              <a:defRPr/>
            </a:pPr>
            <a:r>
              <a:rPr lang="en-US" dirty="0" smtClean="0"/>
              <a:t>All connecting points of the same latitude is called a </a:t>
            </a:r>
            <a:r>
              <a:rPr lang="en-US" b="1" u="sng" dirty="0" smtClean="0"/>
              <a:t>parallel</a:t>
            </a:r>
            <a:r>
              <a:rPr lang="en-US" b="1" dirty="0" smtClean="0"/>
              <a:t>.</a:t>
            </a:r>
          </a:p>
          <a:p>
            <a:pPr marL="0" indent="0" fontAlgn="auto">
              <a:lnSpc>
                <a:spcPct val="80000"/>
              </a:lnSpc>
              <a:spcAft>
                <a:spcPts val="0"/>
              </a:spcAft>
              <a:buFont typeface="Arial" pitchFamily="34" charset="0"/>
              <a:buNone/>
              <a:defRPr/>
            </a:pPr>
            <a:endParaRPr lang="en-US" dirty="0" smtClean="0"/>
          </a:p>
          <a:p>
            <a:pPr marL="274320" indent="-274320" fontAlgn="auto">
              <a:lnSpc>
                <a:spcPct val="80000"/>
              </a:lnSpc>
              <a:spcAft>
                <a:spcPts val="0"/>
              </a:spcAft>
              <a:buFont typeface="Arial" pitchFamily="34" charset="0"/>
              <a:buChar char="•"/>
              <a:defRPr/>
            </a:pPr>
            <a:r>
              <a:rPr lang="en-US" dirty="0" smtClean="0"/>
              <a:t>The </a:t>
            </a:r>
            <a:r>
              <a:rPr lang="en-US" b="1" dirty="0" smtClean="0"/>
              <a:t>Equator</a:t>
            </a:r>
            <a:r>
              <a:rPr lang="en-US" dirty="0" smtClean="0"/>
              <a:t> is the one great circle of the parallels with all the rest being small circles.</a:t>
            </a:r>
          </a:p>
          <a:p>
            <a:pPr marL="0" indent="0" fontAlgn="auto">
              <a:lnSpc>
                <a:spcPct val="80000"/>
              </a:lnSpc>
              <a:spcAft>
                <a:spcPts val="0"/>
              </a:spcAft>
              <a:buFont typeface="Arial" pitchFamily="34" charset="0"/>
              <a:buNone/>
              <a:defRPr/>
            </a:pPr>
            <a:endParaRPr lang="en-US" dirty="0" smtClean="0"/>
          </a:p>
          <a:p>
            <a:pPr marL="274320" indent="-274320" fontAlgn="auto">
              <a:lnSpc>
                <a:spcPct val="80000"/>
              </a:lnSpc>
              <a:spcAft>
                <a:spcPts val="0"/>
              </a:spcAft>
              <a:buFont typeface="Arial" pitchFamily="34" charset="0"/>
              <a:buChar char="•"/>
              <a:defRPr/>
            </a:pPr>
            <a:r>
              <a:rPr lang="en-US" dirty="0" smtClean="0"/>
              <a:t>All parallels are aligned in true </a:t>
            </a:r>
            <a:r>
              <a:rPr lang="en-US" b="1" dirty="0" smtClean="0"/>
              <a:t>east-west</a:t>
            </a:r>
            <a:r>
              <a:rPr lang="en-US" dirty="0" smtClean="0"/>
              <a:t> directions on the Earth’s surface.</a:t>
            </a:r>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idx="4294967295"/>
          </p:nvPr>
        </p:nvSpPr>
        <p:spPr>
          <a:xfrm>
            <a:off x="1219200" y="27633"/>
            <a:ext cx="6934200" cy="1143000"/>
          </a:xfrm>
        </p:spPr>
        <p:txBody>
          <a:bodyPr/>
          <a:lstStyle/>
          <a:p>
            <a:r>
              <a:rPr lang="en-US" dirty="0" smtClean="0"/>
              <a:t>Latitudes</a:t>
            </a:r>
          </a:p>
        </p:txBody>
      </p:sp>
      <p:sp>
        <p:nvSpPr>
          <p:cNvPr id="3" name="Content Placeholder 2"/>
          <p:cNvSpPr>
            <a:spLocks noGrp="1"/>
          </p:cNvSpPr>
          <p:nvPr>
            <p:ph idx="4294967295"/>
          </p:nvPr>
        </p:nvSpPr>
        <p:spPr>
          <a:xfrm>
            <a:off x="1143000" y="1066800"/>
            <a:ext cx="6858000" cy="4911725"/>
          </a:xfrm>
        </p:spPr>
        <p:txBody>
          <a:bodyPr rtlCol="0">
            <a:normAutofit/>
          </a:bodyPr>
          <a:lstStyle/>
          <a:p>
            <a:pPr marL="274320" indent="-274320" fontAlgn="auto">
              <a:lnSpc>
                <a:spcPct val="90000"/>
              </a:lnSpc>
              <a:spcAft>
                <a:spcPts val="0"/>
              </a:spcAft>
              <a:buFont typeface="Arial" pitchFamily="34" charset="0"/>
              <a:buChar char="•"/>
              <a:defRPr/>
            </a:pPr>
            <a:r>
              <a:rPr lang="en-US" b="1" u="sng" dirty="0" smtClean="0"/>
              <a:t>Seven latitudes of significance </a:t>
            </a:r>
            <a:r>
              <a:rPr lang="en-US" dirty="0" smtClean="0"/>
              <a:t>importance in the study of the Earth.</a:t>
            </a:r>
          </a:p>
          <a:p>
            <a:pPr marL="0" indent="0" fontAlgn="auto">
              <a:lnSpc>
                <a:spcPct val="90000"/>
              </a:lnSpc>
              <a:spcAft>
                <a:spcPts val="0"/>
              </a:spcAft>
              <a:buFont typeface="Arial" pitchFamily="34" charset="0"/>
              <a:buNone/>
              <a:defRPr/>
            </a:pPr>
            <a:endParaRPr lang="en-US" dirty="0" smtClean="0"/>
          </a:p>
          <a:p>
            <a:pPr marL="594360" lvl="1" indent="-274320" fontAlgn="auto">
              <a:lnSpc>
                <a:spcPct val="90000"/>
              </a:lnSpc>
              <a:spcAft>
                <a:spcPts val="0"/>
              </a:spcAft>
              <a:buFont typeface="Arial" pitchFamily="34" charset="0"/>
              <a:buChar char="•"/>
              <a:defRPr/>
            </a:pPr>
            <a:r>
              <a:rPr lang="en-US" b="1" dirty="0" smtClean="0"/>
              <a:t>Equator</a:t>
            </a:r>
            <a:r>
              <a:rPr lang="en-US" dirty="0" smtClean="0"/>
              <a:t>, 0</a:t>
            </a:r>
          </a:p>
          <a:p>
            <a:pPr marL="594360" lvl="1" indent="-274320" fontAlgn="auto">
              <a:lnSpc>
                <a:spcPct val="90000"/>
              </a:lnSpc>
              <a:spcAft>
                <a:spcPts val="0"/>
              </a:spcAft>
              <a:buFont typeface="Arial" pitchFamily="34" charset="0"/>
              <a:buChar char="•"/>
              <a:defRPr/>
            </a:pPr>
            <a:r>
              <a:rPr lang="en-US" b="1" dirty="0" smtClean="0"/>
              <a:t>Tropic of Cancer</a:t>
            </a:r>
            <a:r>
              <a:rPr lang="en-US" dirty="0" smtClean="0"/>
              <a:t>, 23.5 N</a:t>
            </a:r>
          </a:p>
          <a:p>
            <a:pPr marL="594360" lvl="1" indent="-274320" fontAlgn="auto">
              <a:lnSpc>
                <a:spcPct val="90000"/>
              </a:lnSpc>
              <a:spcAft>
                <a:spcPts val="0"/>
              </a:spcAft>
              <a:buFont typeface="Arial" pitchFamily="34" charset="0"/>
              <a:buChar char="•"/>
              <a:defRPr/>
            </a:pPr>
            <a:r>
              <a:rPr lang="en-US" b="1" dirty="0" smtClean="0"/>
              <a:t>Tropic of Capricorn</a:t>
            </a:r>
            <a:r>
              <a:rPr lang="en-US" dirty="0" smtClean="0"/>
              <a:t>, 23.5 S</a:t>
            </a:r>
          </a:p>
          <a:p>
            <a:pPr marL="594360" lvl="1" indent="-274320" fontAlgn="auto">
              <a:lnSpc>
                <a:spcPct val="90000"/>
              </a:lnSpc>
              <a:spcAft>
                <a:spcPts val="0"/>
              </a:spcAft>
              <a:buFont typeface="Arial" pitchFamily="34" charset="0"/>
              <a:buChar char="•"/>
              <a:defRPr/>
            </a:pPr>
            <a:r>
              <a:rPr lang="en-US" b="1" dirty="0" smtClean="0"/>
              <a:t>Arctic Circle</a:t>
            </a:r>
            <a:r>
              <a:rPr lang="en-US" dirty="0" smtClean="0"/>
              <a:t>, 66.5 N</a:t>
            </a:r>
          </a:p>
          <a:p>
            <a:pPr marL="594360" lvl="1" indent="-274320" fontAlgn="auto">
              <a:lnSpc>
                <a:spcPct val="90000"/>
              </a:lnSpc>
              <a:spcAft>
                <a:spcPts val="0"/>
              </a:spcAft>
              <a:buFont typeface="Arial" pitchFamily="34" charset="0"/>
              <a:buChar char="•"/>
              <a:defRPr/>
            </a:pPr>
            <a:r>
              <a:rPr lang="en-US" b="1" dirty="0" smtClean="0"/>
              <a:t>Antarctic Circle</a:t>
            </a:r>
            <a:r>
              <a:rPr lang="en-US" dirty="0" smtClean="0"/>
              <a:t>, 66.5 S</a:t>
            </a:r>
          </a:p>
          <a:p>
            <a:pPr marL="594360" lvl="1" indent="-274320" fontAlgn="auto">
              <a:lnSpc>
                <a:spcPct val="90000"/>
              </a:lnSpc>
              <a:spcAft>
                <a:spcPts val="0"/>
              </a:spcAft>
              <a:buFont typeface="Arial" pitchFamily="34" charset="0"/>
              <a:buChar char="•"/>
              <a:defRPr/>
            </a:pPr>
            <a:r>
              <a:rPr lang="en-US" b="1" dirty="0" smtClean="0"/>
              <a:t>North Pole</a:t>
            </a:r>
            <a:r>
              <a:rPr lang="en-US" dirty="0" smtClean="0"/>
              <a:t>, 90 N</a:t>
            </a:r>
          </a:p>
          <a:p>
            <a:pPr marL="594360" lvl="1" indent="-274320" fontAlgn="auto">
              <a:lnSpc>
                <a:spcPct val="90000"/>
              </a:lnSpc>
              <a:spcAft>
                <a:spcPts val="0"/>
              </a:spcAft>
              <a:buFont typeface="Arial" pitchFamily="34" charset="0"/>
              <a:buChar char="•"/>
              <a:defRPr/>
            </a:pPr>
            <a:r>
              <a:rPr lang="en-US" b="1" dirty="0" smtClean="0"/>
              <a:t>South Pole</a:t>
            </a:r>
            <a:r>
              <a:rPr lang="en-US" dirty="0" smtClean="0"/>
              <a:t>, 90 S</a:t>
            </a:r>
          </a:p>
        </p:txBody>
      </p:sp>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idx="4294967295"/>
          </p:nvPr>
        </p:nvSpPr>
        <p:spPr>
          <a:xfrm>
            <a:off x="1066800" y="228600"/>
            <a:ext cx="6934200" cy="1143000"/>
          </a:xfrm>
        </p:spPr>
        <p:txBody>
          <a:bodyPr/>
          <a:lstStyle/>
          <a:p>
            <a:r>
              <a:rPr lang="en-US" dirty="0" smtClean="0"/>
              <a:t>Regions of Latitudes</a:t>
            </a:r>
          </a:p>
        </p:txBody>
      </p:sp>
      <p:sp>
        <p:nvSpPr>
          <p:cNvPr id="23555" name="Content Placeholder 2"/>
          <p:cNvSpPr>
            <a:spLocks noGrp="1"/>
          </p:cNvSpPr>
          <p:nvPr>
            <p:ph idx="4294967295"/>
          </p:nvPr>
        </p:nvSpPr>
        <p:spPr>
          <a:xfrm>
            <a:off x="1295400" y="1600200"/>
            <a:ext cx="6705600" cy="4530725"/>
          </a:xfrm>
        </p:spPr>
        <p:txBody>
          <a:bodyPr/>
          <a:lstStyle/>
          <a:p>
            <a:pPr>
              <a:lnSpc>
                <a:spcPct val="80000"/>
              </a:lnSpc>
            </a:pPr>
            <a:r>
              <a:rPr lang="en-US" b="1" dirty="0" smtClean="0"/>
              <a:t>Low Latitudes</a:t>
            </a:r>
          </a:p>
          <a:p>
            <a:pPr lvl="1">
              <a:lnSpc>
                <a:spcPct val="80000"/>
              </a:lnSpc>
            </a:pPr>
            <a:r>
              <a:rPr lang="en-US" sz="2400" dirty="0" smtClean="0"/>
              <a:t>Generally between the equator and 30 N &amp; S</a:t>
            </a:r>
          </a:p>
          <a:p>
            <a:pPr>
              <a:lnSpc>
                <a:spcPct val="80000"/>
              </a:lnSpc>
            </a:pPr>
            <a:r>
              <a:rPr lang="en-US" b="1" dirty="0" smtClean="0"/>
              <a:t>Mid Latitudes</a:t>
            </a:r>
          </a:p>
          <a:p>
            <a:pPr lvl="1">
              <a:lnSpc>
                <a:spcPct val="80000"/>
              </a:lnSpc>
            </a:pPr>
            <a:r>
              <a:rPr lang="en-US" sz="2400" dirty="0" smtClean="0"/>
              <a:t> Between about 30 and 60 N &amp; S</a:t>
            </a:r>
          </a:p>
          <a:p>
            <a:pPr>
              <a:lnSpc>
                <a:spcPct val="80000"/>
              </a:lnSpc>
            </a:pPr>
            <a:r>
              <a:rPr lang="en-US" b="1" dirty="0" smtClean="0"/>
              <a:t>High Latitudes</a:t>
            </a:r>
          </a:p>
          <a:p>
            <a:pPr lvl="1">
              <a:lnSpc>
                <a:spcPct val="80000"/>
              </a:lnSpc>
            </a:pPr>
            <a:r>
              <a:rPr lang="en-US" sz="2400" dirty="0" smtClean="0"/>
              <a:t>Latitudes greater than about 60 N &amp; S</a:t>
            </a:r>
          </a:p>
          <a:p>
            <a:pPr>
              <a:lnSpc>
                <a:spcPct val="80000"/>
              </a:lnSpc>
            </a:pPr>
            <a:r>
              <a:rPr lang="en-US" b="1" dirty="0" smtClean="0"/>
              <a:t>Equatorial</a:t>
            </a:r>
          </a:p>
          <a:p>
            <a:pPr lvl="1">
              <a:lnSpc>
                <a:spcPct val="80000"/>
              </a:lnSpc>
            </a:pPr>
            <a:r>
              <a:rPr lang="en-US" sz="2400" dirty="0" smtClean="0"/>
              <a:t>Within a few degrees of the Equator</a:t>
            </a:r>
          </a:p>
          <a:p>
            <a:pPr>
              <a:lnSpc>
                <a:spcPct val="80000"/>
              </a:lnSpc>
            </a:pPr>
            <a:r>
              <a:rPr lang="en-US" b="1" dirty="0" smtClean="0"/>
              <a:t>Tropical</a:t>
            </a:r>
            <a:r>
              <a:rPr lang="en-US" dirty="0" smtClean="0"/>
              <a:t> </a:t>
            </a:r>
          </a:p>
          <a:p>
            <a:pPr lvl="1">
              <a:lnSpc>
                <a:spcPct val="80000"/>
              </a:lnSpc>
            </a:pPr>
            <a:r>
              <a:rPr lang="en-US" sz="2400" dirty="0" smtClean="0"/>
              <a:t>Within the tropics (23.5 N and 23.5 S)</a:t>
            </a:r>
          </a:p>
        </p:txBody>
      </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idx="4294967295"/>
          </p:nvPr>
        </p:nvSpPr>
        <p:spPr>
          <a:xfrm>
            <a:off x="1143000" y="23446"/>
            <a:ext cx="6934200" cy="1143000"/>
          </a:xfrm>
        </p:spPr>
        <p:txBody>
          <a:bodyPr/>
          <a:lstStyle/>
          <a:p>
            <a:r>
              <a:rPr lang="en-US" dirty="0" smtClean="0"/>
              <a:t>Longitude</a:t>
            </a:r>
          </a:p>
        </p:txBody>
      </p:sp>
      <p:sp>
        <p:nvSpPr>
          <p:cNvPr id="19459" name="Content Placeholder 2"/>
          <p:cNvSpPr>
            <a:spLocks noGrp="1"/>
          </p:cNvSpPr>
          <p:nvPr>
            <p:ph idx="4294967295"/>
          </p:nvPr>
        </p:nvSpPr>
        <p:spPr>
          <a:xfrm>
            <a:off x="1295400" y="1447800"/>
            <a:ext cx="6858000" cy="4530725"/>
          </a:xfrm>
        </p:spPr>
        <p:txBody>
          <a:bodyPr rtlCol="0">
            <a:normAutofit/>
          </a:bodyPr>
          <a:lstStyle/>
          <a:p>
            <a:pPr marL="274320" indent="-274320" fontAlgn="auto">
              <a:spcAft>
                <a:spcPts val="0"/>
              </a:spcAft>
              <a:buFont typeface="Arial" pitchFamily="34" charset="0"/>
              <a:buChar char="•"/>
              <a:defRPr/>
            </a:pPr>
            <a:r>
              <a:rPr lang="en-US" dirty="0" smtClean="0"/>
              <a:t>Angular description of the east-west location </a:t>
            </a:r>
          </a:p>
          <a:p>
            <a:pPr marL="0" indent="0" fontAlgn="auto">
              <a:spcAft>
                <a:spcPts val="0"/>
              </a:spcAft>
              <a:buFont typeface="Arial" pitchFamily="34" charset="0"/>
              <a:buNone/>
              <a:defRPr/>
            </a:pPr>
            <a:endParaRPr lang="en-US" dirty="0"/>
          </a:p>
          <a:p>
            <a:pPr marL="274320" indent="-274320" fontAlgn="auto">
              <a:spcAft>
                <a:spcPts val="0"/>
              </a:spcAft>
              <a:buFont typeface="Arial" pitchFamily="34" charset="0"/>
              <a:buChar char="•"/>
              <a:defRPr/>
            </a:pPr>
            <a:r>
              <a:rPr lang="en-US" dirty="0" smtClean="0"/>
              <a:t>Measured in degrees, minutes, and seconds.</a:t>
            </a:r>
          </a:p>
          <a:p>
            <a:pPr marL="0" indent="0" fontAlgn="auto">
              <a:spcAft>
                <a:spcPts val="0"/>
              </a:spcAft>
              <a:buFont typeface="Arial" pitchFamily="34" charset="0"/>
              <a:buNone/>
              <a:defRPr/>
            </a:pPr>
            <a:endParaRPr lang="en-US" dirty="0" smtClean="0"/>
          </a:p>
          <a:p>
            <a:pPr marL="274320" indent="-274320" fontAlgn="auto">
              <a:spcAft>
                <a:spcPts val="0"/>
              </a:spcAft>
              <a:buFont typeface="Arial" pitchFamily="34" charset="0"/>
              <a:buChar char="•"/>
              <a:defRPr/>
            </a:pPr>
            <a:r>
              <a:rPr lang="en-US" dirty="0" smtClean="0"/>
              <a:t>Lines are called </a:t>
            </a:r>
            <a:r>
              <a:rPr lang="en-US" b="1" dirty="0" smtClean="0"/>
              <a:t>Meridians</a:t>
            </a:r>
          </a:p>
          <a:p>
            <a:pPr marL="594360" lvl="1" indent="-274320" fontAlgn="auto">
              <a:spcAft>
                <a:spcPts val="0"/>
              </a:spcAft>
              <a:buFont typeface="Arial" pitchFamily="34" charset="0"/>
              <a:buChar char="•"/>
              <a:defRPr/>
            </a:pPr>
            <a:r>
              <a:rPr lang="en-US" dirty="0" smtClean="0"/>
              <a:t>They are </a:t>
            </a:r>
            <a:r>
              <a:rPr lang="en-US" b="1" dirty="0" smtClean="0"/>
              <a:t>NOT</a:t>
            </a:r>
            <a:r>
              <a:rPr lang="en-US" dirty="0" smtClean="0"/>
              <a:t> parallel to one another </a:t>
            </a:r>
            <a:r>
              <a:rPr lang="en-US" b="1" dirty="0" smtClean="0"/>
              <a:t>EXCEPT</a:t>
            </a:r>
            <a:r>
              <a:rPr lang="en-US" dirty="0" smtClean="0"/>
              <a:t> at the Equator</a:t>
            </a:r>
          </a:p>
          <a:p>
            <a:pPr marL="594360" lvl="1" indent="-274320" fontAlgn="auto">
              <a:spcAft>
                <a:spcPts val="0"/>
              </a:spcAft>
              <a:buFont typeface="Arial" pitchFamily="34" charset="0"/>
              <a:buChar char="•"/>
              <a:defRPr/>
            </a:pPr>
            <a:endParaRPr lang="en-US" dirty="0" smtClean="0"/>
          </a:p>
          <a:p>
            <a:pPr marL="274320" indent="-274320" fontAlgn="auto">
              <a:spcAft>
                <a:spcPts val="0"/>
              </a:spcAft>
              <a:buFont typeface="Arial" pitchFamily="34" charset="0"/>
              <a:buChar char="•"/>
              <a:defRPr/>
            </a:pPr>
            <a:r>
              <a:rPr lang="en-US" dirty="0" smtClean="0"/>
              <a:t>As they move towards the Poles they become </a:t>
            </a:r>
            <a:r>
              <a:rPr lang="en-US" b="1" dirty="0" smtClean="0"/>
              <a:t>increasingly close</a:t>
            </a:r>
            <a:r>
              <a:rPr lang="en-US" dirty="0" smtClean="0"/>
              <a:t>, finally converging at the Poles.</a:t>
            </a:r>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idx="4294967295"/>
          </p:nvPr>
        </p:nvSpPr>
        <p:spPr>
          <a:xfrm>
            <a:off x="381000" y="304800"/>
            <a:ext cx="8458200" cy="1143000"/>
          </a:xfrm>
        </p:spPr>
        <p:txBody>
          <a:bodyPr rtlCol="0">
            <a:normAutofit fontScale="90000"/>
          </a:bodyPr>
          <a:lstStyle/>
          <a:p>
            <a:pPr fontAlgn="auto">
              <a:spcAft>
                <a:spcPts val="0"/>
              </a:spcAft>
              <a:defRPr/>
            </a:pPr>
            <a:r>
              <a:rPr lang="en-US" sz="5300" dirty="0" smtClean="0">
                <a:solidFill>
                  <a:schemeClr val="tx1">
                    <a:lumMod val="85000"/>
                    <a:lumOff val="15000"/>
                  </a:schemeClr>
                </a:solidFill>
              </a:rPr>
              <a:t>Geography as a Field of Learning</a:t>
            </a:r>
            <a:r>
              <a:rPr lang="en-US" dirty="0" smtClean="0">
                <a:solidFill>
                  <a:schemeClr val="tx1">
                    <a:lumMod val="85000"/>
                    <a:lumOff val="15000"/>
                  </a:schemeClr>
                </a:solidFill>
              </a:rPr>
              <a:t>	</a:t>
            </a:r>
          </a:p>
        </p:txBody>
      </p:sp>
      <p:sp>
        <p:nvSpPr>
          <p:cNvPr id="7171" name="Content Placeholder 2"/>
          <p:cNvSpPr>
            <a:spLocks noGrp="1"/>
          </p:cNvSpPr>
          <p:nvPr>
            <p:ph idx="4294967295"/>
          </p:nvPr>
        </p:nvSpPr>
        <p:spPr>
          <a:xfrm>
            <a:off x="1066800" y="1524000"/>
            <a:ext cx="6629400" cy="4454525"/>
          </a:xfrm>
        </p:spPr>
        <p:txBody>
          <a:bodyPr/>
          <a:lstStyle/>
          <a:p>
            <a:pPr>
              <a:lnSpc>
                <a:spcPct val="90000"/>
              </a:lnSpc>
            </a:pPr>
            <a:r>
              <a:rPr lang="en-US" dirty="0" smtClean="0"/>
              <a:t>Physical Geography</a:t>
            </a:r>
          </a:p>
          <a:p>
            <a:pPr lvl="1">
              <a:lnSpc>
                <a:spcPct val="90000"/>
              </a:lnSpc>
            </a:pPr>
            <a:r>
              <a:rPr lang="en-US" dirty="0" smtClean="0"/>
              <a:t>Environmental geography</a:t>
            </a:r>
          </a:p>
          <a:p>
            <a:pPr lvl="2">
              <a:lnSpc>
                <a:spcPct val="90000"/>
              </a:lnSpc>
            </a:pPr>
            <a:r>
              <a:rPr lang="en-US" dirty="0" smtClean="0"/>
              <a:t>Rocks</a:t>
            </a:r>
          </a:p>
          <a:p>
            <a:pPr lvl="2">
              <a:lnSpc>
                <a:spcPct val="90000"/>
              </a:lnSpc>
            </a:pPr>
            <a:r>
              <a:rPr lang="en-US" dirty="0" smtClean="0"/>
              <a:t>Landforms</a:t>
            </a:r>
          </a:p>
          <a:p>
            <a:pPr lvl="2">
              <a:lnSpc>
                <a:spcPct val="90000"/>
              </a:lnSpc>
            </a:pPr>
            <a:r>
              <a:rPr lang="en-US" dirty="0" smtClean="0"/>
              <a:t>Soil</a:t>
            </a:r>
          </a:p>
          <a:p>
            <a:pPr lvl="2">
              <a:lnSpc>
                <a:spcPct val="90000"/>
              </a:lnSpc>
            </a:pPr>
            <a:r>
              <a:rPr lang="en-US" dirty="0" smtClean="0"/>
              <a:t>Flora</a:t>
            </a:r>
          </a:p>
          <a:p>
            <a:pPr lvl="2">
              <a:lnSpc>
                <a:spcPct val="90000"/>
              </a:lnSpc>
            </a:pPr>
            <a:r>
              <a:rPr lang="en-US" dirty="0" smtClean="0"/>
              <a:t>Fauna</a:t>
            </a:r>
          </a:p>
          <a:p>
            <a:pPr lvl="2">
              <a:lnSpc>
                <a:spcPct val="90000"/>
              </a:lnSpc>
            </a:pPr>
            <a:r>
              <a:rPr lang="en-US" dirty="0" smtClean="0"/>
              <a:t>Climate</a:t>
            </a:r>
          </a:p>
          <a:p>
            <a:pPr lvl="2">
              <a:lnSpc>
                <a:spcPct val="90000"/>
              </a:lnSpc>
            </a:pPr>
            <a:r>
              <a:rPr lang="en-US" dirty="0" smtClean="0"/>
              <a:t>Water</a:t>
            </a:r>
          </a:p>
          <a:p>
            <a:pPr lvl="2">
              <a:lnSpc>
                <a:spcPct val="90000"/>
              </a:lnSpc>
            </a:pPr>
            <a:r>
              <a:rPr lang="en-US" dirty="0" smtClean="0"/>
              <a:t>Minerals</a:t>
            </a:r>
          </a:p>
        </p:txBody>
      </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idx="4294967295"/>
          </p:nvPr>
        </p:nvSpPr>
        <p:spPr>
          <a:xfrm>
            <a:off x="1143000" y="29308"/>
            <a:ext cx="6934200" cy="1143000"/>
          </a:xfrm>
        </p:spPr>
        <p:txBody>
          <a:bodyPr/>
          <a:lstStyle/>
          <a:p>
            <a:r>
              <a:rPr lang="en-US" smtClean="0"/>
              <a:t>Longitude</a:t>
            </a:r>
          </a:p>
        </p:txBody>
      </p:sp>
      <p:sp>
        <p:nvSpPr>
          <p:cNvPr id="25603" name="Content Placeholder 2"/>
          <p:cNvSpPr>
            <a:spLocks noGrp="1"/>
          </p:cNvSpPr>
          <p:nvPr>
            <p:ph idx="4294967295"/>
          </p:nvPr>
        </p:nvSpPr>
        <p:spPr>
          <a:xfrm>
            <a:off x="990600" y="990600"/>
            <a:ext cx="7391400" cy="5410200"/>
          </a:xfrm>
        </p:spPr>
        <p:txBody>
          <a:bodyPr/>
          <a:lstStyle/>
          <a:p>
            <a:r>
              <a:rPr lang="en-US" dirty="0" smtClean="0"/>
              <a:t>Distance between the Meridians varies</a:t>
            </a:r>
          </a:p>
          <a:p>
            <a:pPr lvl="1"/>
            <a:r>
              <a:rPr lang="en-US" dirty="0" smtClean="0"/>
              <a:t>The distances is about the same as the Parallels are at the Equator.</a:t>
            </a:r>
          </a:p>
          <a:p>
            <a:pPr lvl="1"/>
            <a:r>
              <a:rPr lang="en-US" dirty="0" smtClean="0"/>
              <a:t>As Meridians converge to the poles, the distance between the them decreases, diminishing to zero at the poles </a:t>
            </a:r>
          </a:p>
          <a:p>
            <a:pPr lvl="1"/>
            <a:r>
              <a:rPr lang="en-US" dirty="0" smtClean="0"/>
              <a:t>The baseline for the Meridians is the “</a:t>
            </a:r>
            <a:r>
              <a:rPr lang="en-US" b="1" dirty="0" smtClean="0"/>
              <a:t>Prime Meridian”</a:t>
            </a:r>
            <a:r>
              <a:rPr lang="en-US" dirty="0" smtClean="0"/>
              <a:t> which passes through the Royal Observatory of Greenwich, England.</a:t>
            </a:r>
          </a:p>
          <a:p>
            <a:pPr lvl="1"/>
            <a:r>
              <a:rPr lang="en-US" dirty="0" smtClean="0"/>
              <a:t>Halfway around the world at 180 degrees either east or west is the “International Date Line”</a:t>
            </a:r>
          </a:p>
          <a:p>
            <a:r>
              <a:rPr lang="en-US" dirty="0" smtClean="0"/>
              <a:t>All Meridians are great circles.</a:t>
            </a:r>
          </a:p>
        </p:txBody>
      </p:sp>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idx="4294967295"/>
          </p:nvPr>
        </p:nvSpPr>
        <p:spPr>
          <a:xfrm>
            <a:off x="533400" y="152400"/>
            <a:ext cx="8229600" cy="1143000"/>
          </a:xfrm>
        </p:spPr>
        <p:txBody>
          <a:bodyPr/>
          <a:lstStyle/>
          <a:p>
            <a:r>
              <a:rPr lang="en-US" dirty="0" smtClean="0"/>
              <a:t>Earth-Sun Relations</a:t>
            </a:r>
          </a:p>
        </p:txBody>
      </p:sp>
      <p:sp>
        <p:nvSpPr>
          <p:cNvPr id="21507" name="Content Placeholder 2"/>
          <p:cNvSpPr>
            <a:spLocks noGrp="1"/>
          </p:cNvSpPr>
          <p:nvPr>
            <p:ph idx="4294967295"/>
          </p:nvPr>
        </p:nvSpPr>
        <p:spPr>
          <a:xfrm>
            <a:off x="1066800" y="1295400"/>
            <a:ext cx="6858000" cy="4530725"/>
          </a:xfrm>
        </p:spPr>
        <p:txBody>
          <a:bodyPr rtlCol="0">
            <a:normAutofit/>
          </a:bodyPr>
          <a:lstStyle/>
          <a:p>
            <a:pPr marL="274320" indent="-274320" fontAlgn="auto">
              <a:spcAft>
                <a:spcPts val="0"/>
              </a:spcAft>
              <a:buFont typeface="Arial" pitchFamily="34" charset="0"/>
              <a:buChar char="•"/>
              <a:defRPr/>
            </a:pPr>
            <a:r>
              <a:rPr lang="en-US" sz="2800" dirty="0" smtClean="0"/>
              <a:t>Earth Rotation on its Axis</a:t>
            </a:r>
          </a:p>
          <a:p>
            <a:pPr marL="274320" indent="-274320" fontAlgn="auto">
              <a:spcAft>
                <a:spcPts val="0"/>
              </a:spcAft>
              <a:buFont typeface="Arial" pitchFamily="34" charset="0"/>
              <a:buChar char="•"/>
              <a:defRPr/>
            </a:pPr>
            <a:endParaRPr lang="en-US" sz="2800" dirty="0" smtClean="0"/>
          </a:p>
          <a:p>
            <a:pPr marL="594360" lvl="1" indent="-274320" fontAlgn="auto">
              <a:spcAft>
                <a:spcPts val="0"/>
              </a:spcAft>
              <a:buFont typeface="Arial" pitchFamily="34" charset="0"/>
              <a:buChar char="•"/>
              <a:defRPr/>
            </a:pPr>
            <a:r>
              <a:rPr lang="en-US" sz="2800" dirty="0" smtClean="0"/>
              <a:t>Rotates west to east Counterclockwise looking down at the North Pole</a:t>
            </a:r>
          </a:p>
          <a:p>
            <a:pPr marL="320040" lvl="1" indent="0" fontAlgn="auto">
              <a:spcAft>
                <a:spcPts val="0"/>
              </a:spcAft>
              <a:buFont typeface="Arial" pitchFamily="34" charset="0"/>
              <a:buNone/>
              <a:defRPr/>
            </a:pPr>
            <a:endParaRPr lang="en-US" sz="2800" dirty="0" smtClean="0"/>
          </a:p>
          <a:p>
            <a:pPr marL="594360" lvl="1" indent="-274320" fontAlgn="auto">
              <a:spcAft>
                <a:spcPts val="0"/>
              </a:spcAft>
              <a:buFont typeface="Arial" pitchFamily="34" charset="0"/>
              <a:buChar char="•"/>
              <a:defRPr/>
            </a:pPr>
            <a:r>
              <a:rPr lang="en-US" sz="2800" dirty="0" smtClean="0"/>
              <a:t>One complete rotation every 24 hours</a:t>
            </a:r>
          </a:p>
        </p:txBody>
      </p:sp>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idx="4294967295"/>
          </p:nvPr>
        </p:nvSpPr>
        <p:spPr>
          <a:xfrm>
            <a:off x="152400" y="457200"/>
            <a:ext cx="8839200" cy="1143000"/>
          </a:xfrm>
        </p:spPr>
        <p:txBody>
          <a:bodyPr/>
          <a:lstStyle/>
          <a:p>
            <a:r>
              <a:rPr lang="en-US" dirty="0" smtClean="0"/>
              <a:t>Effects of the Rotation of the Earth</a:t>
            </a:r>
          </a:p>
        </p:txBody>
      </p:sp>
      <p:sp>
        <p:nvSpPr>
          <p:cNvPr id="27651" name="Content Placeholder 2"/>
          <p:cNvSpPr>
            <a:spLocks noGrp="1"/>
          </p:cNvSpPr>
          <p:nvPr>
            <p:ph idx="4294967295"/>
          </p:nvPr>
        </p:nvSpPr>
        <p:spPr>
          <a:xfrm>
            <a:off x="914400" y="1113890"/>
            <a:ext cx="7239000" cy="5715000"/>
          </a:xfrm>
        </p:spPr>
        <p:txBody>
          <a:bodyPr/>
          <a:lstStyle/>
          <a:p>
            <a:pPr lvl="1">
              <a:lnSpc>
                <a:spcPct val="90000"/>
              </a:lnSpc>
            </a:pPr>
            <a:r>
              <a:rPr lang="en-US" dirty="0" smtClean="0"/>
              <a:t>Causes a deflection the flow path of both air and water, known as the </a:t>
            </a:r>
            <a:r>
              <a:rPr lang="en-US" b="1" i="1" dirty="0" smtClean="0"/>
              <a:t>Corolis effect</a:t>
            </a:r>
          </a:p>
          <a:p>
            <a:pPr lvl="1">
              <a:lnSpc>
                <a:spcPct val="90000"/>
              </a:lnSpc>
            </a:pPr>
            <a:r>
              <a:rPr lang="en-US" dirty="0" smtClean="0"/>
              <a:t>Brings any point on the surface through the increasing and then decreasing gravitational pull of the moon and the Sun</a:t>
            </a:r>
          </a:p>
          <a:p>
            <a:pPr lvl="2">
              <a:lnSpc>
                <a:spcPct val="90000"/>
              </a:lnSpc>
            </a:pPr>
            <a:r>
              <a:rPr lang="en-US" dirty="0" smtClean="0"/>
              <a:t>Rise and fall of water know as Tides</a:t>
            </a:r>
          </a:p>
          <a:p>
            <a:pPr lvl="1">
              <a:lnSpc>
                <a:spcPct val="90000"/>
              </a:lnSpc>
            </a:pPr>
            <a:r>
              <a:rPr lang="en-US" dirty="0" smtClean="0"/>
              <a:t>The effect of the </a:t>
            </a:r>
            <a:r>
              <a:rPr lang="en-US" b="1" i="1" dirty="0" smtClean="0"/>
              <a:t>diurnal </a:t>
            </a:r>
            <a:r>
              <a:rPr lang="en-US" dirty="0" smtClean="0"/>
              <a:t>(daily) alternation of light and darkness.  </a:t>
            </a:r>
          </a:p>
          <a:p>
            <a:pPr lvl="2">
              <a:lnSpc>
                <a:spcPct val="90000"/>
              </a:lnSpc>
            </a:pPr>
            <a:r>
              <a:rPr lang="en-US" dirty="0" smtClean="0"/>
              <a:t>A misalignment of our </a:t>
            </a:r>
            <a:r>
              <a:rPr lang="en-US" b="1" i="1" dirty="0" smtClean="0"/>
              <a:t>circadian (daily) rhythms </a:t>
            </a:r>
            <a:r>
              <a:rPr lang="en-US" dirty="0" smtClean="0"/>
              <a:t>(your inner body clocks) are interrupted by air travel, it will cause “jet lag”.  </a:t>
            </a:r>
          </a:p>
        </p:txBody>
      </p:sp>
      <p:graphicFrame>
        <p:nvGraphicFramePr>
          <p:cNvPr id="27652" name="Object 4"/>
          <p:cNvGraphicFramePr>
            <a:graphicFrameLocks noChangeAspect="1"/>
          </p:cNvGraphicFramePr>
          <p:nvPr>
            <p:extLst>
              <p:ext uri="{D42A27DB-BD31-4B8C-83A1-F6EECF244321}">
                <p14:modId xmlns:p14="http://schemas.microsoft.com/office/powerpoint/2010/main" val="4039995501"/>
              </p:ext>
            </p:extLst>
          </p:nvPr>
        </p:nvGraphicFramePr>
        <p:xfrm>
          <a:off x="533400" y="6302375"/>
          <a:ext cx="1544637" cy="555625"/>
        </p:xfrm>
        <a:graphic>
          <a:graphicData uri="http://schemas.openxmlformats.org/presentationml/2006/ole">
            <mc:AlternateContent xmlns:mc="http://schemas.openxmlformats.org/markup-compatibility/2006">
              <mc:Choice xmlns:v="urn:schemas-microsoft-com:vml" Requires="v">
                <p:oleObj spid="_x0000_s27653" name="Packager Shell Object" showAsIcon="1" r:id="rId3" imgW="1505415" imgH="591015" progId="Package">
                  <p:embed/>
                </p:oleObj>
              </mc:Choice>
              <mc:Fallback>
                <p:oleObj name="Packager Shell Object" showAsIcon="1" r:id="rId3" imgW="1505415" imgH="591015" progId="Package">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6302375"/>
                        <a:ext cx="1544637" cy="55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idx="4294967295"/>
          </p:nvPr>
        </p:nvSpPr>
        <p:spPr>
          <a:xfrm>
            <a:off x="-76200" y="762000"/>
            <a:ext cx="9220200" cy="1143000"/>
          </a:xfrm>
        </p:spPr>
        <p:txBody>
          <a:bodyPr/>
          <a:lstStyle/>
          <a:p>
            <a:r>
              <a:rPr lang="en-US" dirty="0" smtClean="0"/>
              <a:t>Earth’s Revolution around the Sun</a:t>
            </a:r>
          </a:p>
        </p:txBody>
      </p:sp>
      <p:sp>
        <p:nvSpPr>
          <p:cNvPr id="23555" name="Content Placeholder 2"/>
          <p:cNvSpPr>
            <a:spLocks noGrp="1"/>
          </p:cNvSpPr>
          <p:nvPr>
            <p:ph idx="4294967295"/>
          </p:nvPr>
        </p:nvSpPr>
        <p:spPr>
          <a:xfrm>
            <a:off x="914400" y="1676400"/>
            <a:ext cx="7086600" cy="5029200"/>
          </a:xfrm>
        </p:spPr>
        <p:txBody>
          <a:bodyPr rtlCol="0">
            <a:normAutofit/>
          </a:bodyPr>
          <a:lstStyle/>
          <a:p>
            <a:pPr marL="274320" indent="-274320" fontAlgn="auto">
              <a:spcAft>
                <a:spcPts val="0"/>
              </a:spcAft>
              <a:buFont typeface="Arial" pitchFamily="34" charset="0"/>
              <a:buChar char="•"/>
              <a:defRPr/>
            </a:pPr>
            <a:r>
              <a:rPr lang="en-US" dirty="0" smtClean="0"/>
              <a:t>The revolution of the Earth around the Sun takes 365 days, 5 hours, 48 minutes, and 46 seconds. This is a </a:t>
            </a:r>
            <a:r>
              <a:rPr lang="en-US" b="1" u="sng" dirty="0" smtClean="0"/>
              <a:t>tropical year </a:t>
            </a:r>
            <a:r>
              <a:rPr lang="en-US" dirty="0" smtClean="0"/>
              <a:t>and for practical purposes it is shortened to 365.25 days. </a:t>
            </a:r>
          </a:p>
          <a:p>
            <a:pPr marL="0" indent="0" fontAlgn="auto">
              <a:spcAft>
                <a:spcPts val="0"/>
              </a:spcAft>
              <a:buFont typeface="Arial" pitchFamily="34" charset="0"/>
              <a:buNone/>
              <a:defRPr/>
            </a:pPr>
            <a:r>
              <a:rPr lang="en-US" dirty="0" smtClean="0"/>
              <a:t> </a:t>
            </a:r>
          </a:p>
          <a:p>
            <a:pPr marL="274320" indent="-274320" fontAlgn="auto">
              <a:spcAft>
                <a:spcPts val="0"/>
              </a:spcAft>
              <a:buFont typeface="Arial" pitchFamily="34" charset="0"/>
              <a:buChar char="•"/>
              <a:defRPr/>
            </a:pPr>
            <a:r>
              <a:rPr lang="en-US" dirty="0" smtClean="0"/>
              <a:t>Because of the extra quarter of a day, we have leap year every fourth year.</a:t>
            </a:r>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idx="4294967295"/>
          </p:nvPr>
        </p:nvSpPr>
        <p:spPr>
          <a:xfrm>
            <a:off x="609600" y="304800"/>
            <a:ext cx="7848600" cy="1143000"/>
          </a:xfrm>
        </p:spPr>
        <p:txBody>
          <a:bodyPr/>
          <a:lstStyle/>
          <a:p>
            <a:r>
              <a:rPr lang="en-US" dirty="0" smtClean="0"/>
              <a:t>Earth’s path around the sun</a:t>
            </a:r>
          </a:p>
        </p:txBody>
      </p:sp>
      <p:sp>
        <p:nvSpPr>
          <p:cNvPr id="29699" name="Content Placeholder 2"/>
          <p:cNvSpPr>
            <a:spLocks noGrp="1"/>
          </p:cNvSpPr>
          <p:nvPr>
            <p:ph idx="4294967295"/>
          </p:nvPr>
        </p:nvSpPr>
        <p:spPr>
          <a:xfrm>
            <a:off x="990600" y="1524000"/>
            <a:ext cx="7010400" cy="4530725"/>
          </a:xfrm>
        </p:spPr>
        <p:txBody>
          <a:bodyPr/>
          <a:lstStyle/>
          <a:p>
            <a:r>
              <a:rPr lang="en-US" dirty="0" smtClean="0"/>
              <a:t>The path around the sun is an ellipse.</a:t>
            </a:r>
          </a:p>
          <a:p>
            <a:pPr lvl="1"/>
            <a:r>
              <a:rPr lang="en-US" dirty="0" smtClean="0"/>
              <a:t>The </a:t>
            </a:r>
            <a:r>
              <a:rPr lang="en-US" b="1" dirty="0" smtClean="0"/>
              <a:t>farthest point</a:t>
            </a:r>
            <a:r>
              <a:rPr lang="en-US" dirty="0" smtClean="0"/>
              <a:t>, on July 4</a:t>
            </a:r>
            <a:r>
              <a:rPr lang="en-US" baseline="30000" dirty="0" smtClean="0"/>
              <a:t>th</a:t>
            </a:r>
            <a:r>
              <a:rPr lang="en-US" dirty="0" smtClean="0"/>
              <a:t> is called the </a:t>
            </a:r>
            <a:r>
              <a:rPr lang="en-US" b="1" dirty="0" smtClean="0"/>
              <a:t>Aphelion</a:t>
            </a:r>
            <a:r>
              <a:rPr lang="en-US" dirty="0" smtClean="0"/>
              <a:t> (94,555,000 miles)</a:t>
            </a:r>
          </a:p>
          <a:p>
            <a:pPr lvl="1"/>
            <a:r>
              <a:rPr lang="en-US" dirty="0" smtClean="0"/>
              <a:t>The </a:t>
            </a:r>
            <a:r>
              <a:rPr lang="en-US" b="1" dirty="0" smtClean="0"/>
              <a:t>closest point</a:t>
            </a:r>
            <a:r>
              <a:rPr lang="en-US" dirty="0" smtClean="0"/>
              <a:t>, on January 3</a:t>
            </a:r>
            <a:r>
              <a:rPr lang="en-US" baseline="30000" dirty="0" smtClean="0"/>
              <a:t>rd</a:t>
            </a:r>
            <a:r>
              <a:rPr lang="en-US" dirty="0" smtClean="0"/>
              <a:t>  is called the </a:t>
            </a:r>
            <a:r>
              <a:rPr lang="en-US" b="1" dirty="0" smtClean="0"/>
              <a:t>Perihelion</a:t>
            </a:r>
            <a:r>
              <a:rPr lang="en-US" dirty="0" smtClean="0"/>
              <a:t>, (91,455,000 miles)</a:t>
            </a:r>
          </a:p>
          <a:p>
            <a:pPr lvl="1"/>
            <a:r>
              <a:rPr lang="en-US" dirty="0" smtClean="0"/>
              <a:t>The </a:t>
            </a:r>
            <a:r>
              <a:rPr lang="en-US" b="1" dirty="0" smtClean="0"/>
              <a:t>average distance </a:t>
            </a:r>
            <a:r>
              <a:rPr lang="en-US" dirty="0" smtClean="0"/>
              <a:t>of the earth from the sun is defined is </a:t>
            </a:r>
            <a:r>
              <a:rPr lang="en-US" b="1" dirty="0" smtClean="0"/>
              <a:t>One Astronomical Unit </a:t>
            </a:r>
            <a:r>
              <a:rPr lang="en-US" dirty="0" smtClean="0"/>
              <a:t>( </a:t>
            </a:r>
            <a:r>
              <a:rPr lang="en-US" b="1" dirty="0" smtClean="0"/>
              <a:t>1AU</a:t>
            </a:r>
            <a:r>
              <a:rPr lang="en-US" dirty="0" smtClean="0"/>
              <a:t>) or 92,955,806 miles.</a:t>
            </a:r>
          </a:p>
        </p:txBody>
      </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idx="4294967295"/>
          </p:nvPr>
        </p:nvSpPr>
        <p:spPr>
          <a:xfrm>
            <a:off x="1143000" y="304800"/>
            <a:ext cx="6934200" cy="1143000"/>
          </a:xfrm>
        </p:spPr>
        <p:txBody>
          <a:bodyPr/>
          <a:lstStyle/>
          <a:p>
            <a:r>
              <a:rPr lang="en-US" dirty="0" smtClean="0"/>
              <a:t>Inclination of Earth’s Axis</a:t>
            </a:r>
          </a:p>
        </p:txBody>
      </p:sp>
      <p:sp>
        <p:nvSpPr>
          <p:cNvPr id="25603" name="Content Placeholder 2"/>
          <p:cNvSpPr>
            <a:spLocks noGrp="1"/>
          </p:cNvSpPr>
          <p:nvPr>
            <p:ph idx="4294967295"/>
          </p:nvPr>
        </p:nvSpPr>
        <p:spPr>
          <a:xfrm>
            <a:off x="914400" y="1447800"/>
            <a:ext cx="6934200" cy="4530725"/>
          </a:xfrm>
        </p:spPr>
        <p:txBody>
          <a:bodyPr rtlCol="0">
            <a:normAutofit/>
          </a:bodyPr>
          <a:lstStyle/>
          <a:p>
            <a:pPr marL="274320" indent="-274320" fontAlgn="auto">
              <a:spcAft>
                <a:spcPts val="0"/>
              </a:spcAft>
              <a:buFont typeface="Arial" pitchFamily="34" charset="0"/>
              <a:buChar char="•"/>
              <a:defRPr/>
            </a:pPr>
            <a:r>
              <a:rPr lang="en-US" dirty="0" smtClean="0"/>
              <a:t>The imaginary plane defined by the orbital path of the Earth is called the </a:t>
            </a:r>
            <a:r>
              <a:rPr lang="en-US" b="1" dirty="0" smtClean="0"/>
              <a:t>plane of the ecliptic.</a:t>
            </a:r>
          </a:p>
          <a:p>
            <a:pPr marL="0" indent="0" fontAlgn="auto">
              <a:spcAft>
                <a:spcPts val="0"/>
              </a:spcAft>
              <a:buFont typeface="Arial" pitchFamily="34" charset="0"/>
              <a:buNone/>
              <a:defRPr/>
            </a:pPr>
            <a:endParaRPr lang="en-US" dirty="0" smtClean="0"/>
          </a:p>
          <a:p>
            <a:pPr marL="274320" indent="-274320" fontAlgn="auto">
              <a:spcAft>
                <a:spcPts val="0"/>
              </a:spcAft>
              <a:buFont typeface="Arial" pitchFamily="34" charset="0"/>
              <a:buChar char="•"/>
              <a:defRPr/>
            </a:pPr>
            <a:r>
              <a:rPr lang="en-US" dirty="0" smtClean="0"/>
              <a:t>The Earth maintains its 23.5 degree tilt away from perpendicular to the plane of the ecliptic.  This tilt is called the </a:t>
            </a:r>
            <a:r>
              <a:rPr lang="en-US" b="1" dirty="0" smtClean="0"/>
              <a:t>inclination of the Earth’s axis.</a:t>
            </a:r>
          </a:p>
        </p:txBody>
      </p:sp>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C:\Users\Cindy\Desktop\class\jpg\Fig1-25_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900" y="1350963"/>
            <a:ext cx="87376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idx="4294967295"/>
          </p:nvPr>
        </p:nvSpPr>
        <p:spPr>
          <a:xfrm>
            <a:off x="990600" y="457200"/>
            <a:ext cx="6934200" cy="1143000"/>
          </a:xfrm>
        </p:spPr>
        <p:txBody>
          <a:bodyPr/>
          <a:lstStyle/>
          <a:p>
            <a:r>
              <a:rPr lang="en-US" dirty="0" smtClean="0"/>
              <a:t>Polarity of the Earth’s Axis</a:t>
            </a:r>
          </a:p>
        </p:txBody>
      </p:sp>
      <p:sp>
        <p:nvSpPr>
          <p:cNvPr id="26627" name="Content Placeholder 2"/>
          <p:cNvSpPr>
            <a:spLocks noGrp="1"/>
          </p:cNvSpPr>
          <p:nvPr>
            <p:ph idx="4294967295"/>
          </p:nvPr>
        </p:nvSpPr>
        <p:spPr>
          <a:xfrm>
            <a:off x="838200" y="990600"/>
            <a:ext cx="7315200" cy="5562600"/>
          </a:xfrm>
        </p:spPr>
        <p:txBody>
          <a:bodyPr rtlCol="0">
            <a:normAutofit/>
          </a:bodyPr>
          <a:lstStyle/>
          <a:p>
            <a:pPr marL="274320" indent="-274320" fontAlgn="auto">
              <a:spcAft>
                <a:spcPts val="0"/>
              </a:spcAft>
              <a:buFont typeface="Arial" pitchFamily="34" charset="0"/>
              <a:buChar char="•"/>
              <a:defRPr/>
            </a:pPr>
            <a:r>
              <a:rPr lang="en-US" dirty="0" smtClean="0"/>
              <a:t>The Earth’s </a:t>
            </a:r>
            <a:r>
              <a:rPr lang="en-US" b="1" dirty="0" smtClean="0"/>
              <a:t>rotational axis </a:t>
            </a:r>
            <a:r>
              <a:rPr lang="en-US" dirty="0" smtClean="0"/>
              <a:t>is always at the </a:t>
            </a:r>
            <a:r>
              <a:rPr lang="en-US" b="1" dirty="0" smtClean="0"/>
              <a:t>same inclination </a:t>
            </a:r>
            <a:r>
              <a:rPr lang="en-US" dirty="0" smtClean="0"/>
              <a:t>during its rotation around the Sun</a:t>
            </a:r>
            <a:r>
              <a:rPr lang="en-US" dirty="0"/>
              <a:t> </a:t>
            </a:r>
            <a:r>
              <a:rPr lang="en-US" dirty="0" smtClean="0"/>
              <a:t>and its </a:t>
            </a:r>
            <a:r>
              <a:rPr lang="en-US" b="1" dirty="0" smtClean="0"/>
              <a:t>axis always points </a:t>
            </a:r>
            <a:r>
              <a:rPr lang="en-US" dirty="0" smtClean="0"/>
              <a:t>in the same direction relative to the North Star, Polaris.  </a:t>
            </a:r>
          </a:p>
          <a:p>
            <a:pPr marL="0" indent="0" fontAlgn="auto">
              <a:spcAft>
                <a:spcPts val="0"/>
              </a:spcAft>
              <a:buFont typeface="Arial" pitchFamily="34" charset="0"/>
              <a:buNone/>
              <a:defRPr/>
            </a:pPr>
            <a:endParaRPr lang="en-US" dirty="0" smtClean="0"/>
          </a:p>
          <a:p>
            <a:pPr marL="274320" indent="-274320" fontAlgn="auto">
              <a:spcAft>
                <a:spcPts val="0"/>
              </a:spcAft>
              <a:buFont typeface="Arial" pitchFamily="34" charset="0"/>
              <a:buChar char="•"/>
              <a:defRPr/>
            </a:pPr>
            <a:r>
              <a:rPr lang="en-US" dirty="0" smtClean="0"/>
              <a:t>This characteristic is called the </a:t>
            </a:r>
            <a:r>
              <a:rPr lang="en-US" b="1" dirty="0" smtClean="0"/>
              <a:t>polarity of the rotation axis (or parallelism).</a:t>
            </a:r>
          </a:p>
          <a:p>
            <a:pPr marL="0" indent="0" fontAlgn="auto">
              <a:spcAft>
                <a:spcPts val="0"/>
              </a:spcAft>
              <a:buFont typeface="Arial" pitchFamily="34" charset="0"/>
              <a:buNone/>
              <a:defRPr/>
            </a:pPr>
            <a:endParaRPr lang="en-US" dirty="0" smtClean="0"/>
          </a:p>
          <a:p>
            <a:pPr marL="274320" indent="-274320" fontAlgn="auto">
              <a:spcAft>
                <a:spcPts val="0"/>
              </a:spcAft>
              <a:buFont typeface="Arial" pitchFamily="34" charset="0"/>
              <a:buChar char="•"/>
              <a:defRPr/>
            </a:pPr>
            <a:r>
              <a:rPr lang="en-US" dirty="0" smtClean="0"/>
              <a:t>The </a:t>
            </a:r>
            <a:r>
              <a:rPr lang="en-US" b="1" dirty="0" smtClean="0"/>
              <a:t>combination</a:t>
            </a:r>
            <a:r>
              <a:rPr lang="en-US" dirty="0" smtClean="0"/>
              <a:t> of </a:t>
            </a:r>
            <a:r>
              <a:rPr lang="en-US" b="1" dirty="0" smtClean="0"/>
              <a:t>rotation revolution, inclination</a:t>
            </a:r>
            <a:r>
              <a:rPr lang="en-US" dirty="0" smtClean="0"/>
              <a:t>, and </a:t>
            </a:r>
            <a:r>
              <a:rPr lang="en-US" b="1" dirty="0" smtClean="0"/>
              <a:t>polarity</a:t>
            </a:r>
            <a:r>
              <a:rPr lang="en-US" dirty="0" smtClean="0"/>
              <a:t> result in the </a:t>
            </a:r>
            <a:r>
              <a:rPr lang="en-US" b="1" dirty="0" smtClean="0"/>
              <a:t>seasonal patterns</a:t>
            </a:r>
            <a:r>
              <a:rPr lang="en-US" dirty="0" smtClean="0"/>
              <a:t>.</a:t>
            </a:r>
          </a:p>
        </p:txBody>
      </p:sp>
      <p:graphicFrame>
        <p:nvGraphicFramePr>
          <p:cNvPr id="32772" name="Object 4"/>
          <p:cNvGraphicFramePr>
            <a:graphicFrameLocks noChangeAspect="1"/>
          </p:cNvGraphicFramePr>
          <p:nvPr>
            <p:extLst>
              <p:ext uri="{D42A27DB-BD31-4B8C-83A1-F6EECF244321}">
                <p14:modId xmlns:p14="http://schemas.microsoft.com/office/powerpoint/2010/main" val="939772496"/>
              </p:ext>
            </p:extLst>
          </p:nvPr>
        </p:nvGraphicFramePr>
        <p:xfrm>
          <a:off x="76200" y="6300663"/>
          <a:ext cx="2100263" cy="555625"/>
        </p:xfrm>
        <a:graphic>
          <a:graphicData uri="http://schemas.openxmlformats.org/presentationml/2006/ole">
            <mc:AlternateContent xmlns:mc="http://schemas.openxmlformats.org/markup-compatibility/2006">
              <mc:Choice xmlns:v="urn:schemas-microsoft-com:vml" Requires="v">
                <p:oleObj spid="_x0000_s32773" name="Packager Shell Object" showAsIcon="1" r:id="rId3" imgW="2051824" imgH="591015" progId="Package">
                  <p:embed/>
                </p:oleObj>
              </mc:Choice>
              <mc:Fallback>
                <p:oleObj name="Packager Shell Object" showAsIcon="1" r:id="rId3" imgW="2051824" imgH="591015" progId="Package">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6300663"/>
                        <a:ext cx="2100263" cy="55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C:\Users\Cindy\Desktop\class\jpg\Fig1-2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000" y="457200"/>
            <a:ext cx="6553200"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idx="4294967295"/>
          </p:nvPr>
        </p:nvSpPr>
        <p:spPr>
          <a:xfrm>
            <a:off x="304800" y="228600"/>
            <a:ext cx="8610600" cy="1143000"/>
          </a:xfrm>
        </p:spPr>
        <p:txBody>
          <a:bodyPr/>
          <a:lstStyle/>
          <a:p>
            <a:r>
              <a:rPr lang="en-US" dirty="0" smtClean="0"/>
              <a:t>The Annual March of the Seasons</a:t>
            </a:r>
          </a:p>
        </p:txBody>
      </p:sp>
      <p:sp>
        <p:nvSpPr>
          <p:cNvPr id="27651" name="Content Placeholder 2"/>
          <p:cNvSpPr>
            <a:spLocks noGrp="1"/>
          </p:cNvSpPr>
          <p:nvPr>
            <p:ph idx="4294967295"/>
          </p:nvPr>
        </p:nvSpPr>
        <p:spPr>
          <a:xfrm>
            <a:off x="1066800" y="1524000"/>
            <a:ext cx="6934200" cy="4530725"/>
          </a:xfrm>
        </p:spPr>
        <p:txBody>
          <a:bodyPr rtlCol="0">
            <a:normAutofit/>
          </a:bodyPr>
          <a:lstStyle/>
          <a:p>
            <a:pPr marL="274320" indent="-274320" fontAlgn="auto">
              <a:spcAft>
                <a:spcPts val="0"/>
              </a:spcAft>
              <a:buFont typeface="Arial" pitchFamily="34" charset="0"/>
              <a:buChar char="•"/>
              <a:defRPr/>
            </a:pPr>
            <a:r>
              <a:rPr lang="en-US" b="1" dirty="0" smtClean="0"/>
              <a:t>Three</a:t>
            </a:r>
            <a:r>
              <a:rPr lang="en-US" dirty="0" smtClean="0"/>
              <a:t> </a:t>
            </a:r>
            <a:r>
              <a:rPr lang="en-US" b="1" dirty="0" smtClean="0"/>
              <a:t>conditions of the changing of the seasons</a:t>
            </a:r>
          </a:p>
          <a:p>
            <a:pPr marL="594360" lvl="1" indent="-274320" fontAlgn="auto">
              <a:spcAft>
                <a:spcPts val="0"/>
              </a:spcAft>
              <a:buFont typeface="Arial" pitchFamily="34" charset="0"/>
              <a:buChar char="•"/>
              <a:defRPr/>
            </a:pPr>
            <a:endParaRPr lang="en-US" sz="2400" dirty="0"/>
          </a:p>
          <a:p>
            <a:pPr marL="594360" lvl="1" indent="-274320" fontAlgn="auto">
              <a:spcAft>
                <a:spcPts val="0"/>
              </a:spcAft>
              <a:buFont typeface="Arial" pitchFamily="34" charset="0"/>
              <a:buChar char="•"/>
              <a:defRPr/>
            </a:pPr>
            <a:r>
              <a:rPr lang="en-US" sz="2400" dirty="0" smtClean="0"/>
              <a:t>The </a:t>
            </a:r>
            <a:r>
              <a:rPr lang="en-US" sz="2400" b="1" dirty="0" smtClean="0"/>
              <a:t>latitude</a:t>
            </a:r>
            <a:r>
              <a:rPr lang="en-US" sz="2400" dirty="0" smtClean="0"/>
              <a:t> receiving the </a:t>
            </a:r>
            <a:r>
              <a:rPr lang="en-US" sz="2400" b="1" dirty="0" smtClean="0"/>
              <a:t>vertical rays of the sun </a:t>
            </a:r>
            <a:r>
              <a:rPr lang="en-US" sz="2400" dirty="0" smtClean="0"/>
              <a:t>.</a:t>
            </a:r>
          </a:p>
          <a:p>
            <a:pPr marL="868680" lvl="2" fontAlgn="auto">
              <a:spcAft>
                <a:spcPts val="0"/>
              </a:spcAft>
              <a:buFont typeface="Arial" pitchFamily="34" charset="0"/>
              <a:buChar char="•"/>
              <a:defRPr/>
            </a:pPr>
            <a:r>
              <a:rPr lang="en-US" sz="2400" dirty="0" smtClean="0"/>
              <a:t>Sub-solar point or the declination of the Sun</a:t>
            </a:r>
          </a:p>
          <a:p>
            <a:pPr marL="640080" lvl="2" indent="0" fontAlgn="auto">
              <a:spcAft>
                <a:spcPts val="0"/>
              </a:spcAft>
              <a:buFont typeface="Arial" pitchFamily="34" charset="0"/>
              <a:buNone/>
              <a:defRPr/>
            </a:pPr>
            <a:endParaRPr lang="en-US" sz="2400" dirty="0" smtClean="0"/>
          </a:p>
          <a:p>
            <a:pPr marL="594360" lvl="1" indent="-274320" fontAlgn="auto">
              <a:spcAft>
                <a:spcPts val="0"/>
              </a:spcAft>
              <a:buFont typeface="Arial" pitchFamily="34" charset="0"/>
              <a:buChar char="•"/>
              <a:defRPr/>
            </a:pPr>
            <a:r>
              <a:rPr lang="en-US" sz="2400" dirty="0" smtClean="0"/>
              <a:t>The </a:t>
            </a:r>
            <a:r>
              <a:rPr lang="en-US" sz="2400" b="1" dirty="0" smtClean="0"/>
              <a:t>solar altitude</a:t>
            </a:r>
            <a:r>
              <a:rPr lang="en-US" sz="2400" dirty="0" smtClean="0"/>
              <a:t> (the height of the Sun above the horizon) at different latitudes.</a:t>
            </a:r>
          </a:p>
          <a:p>
            <a:pPr marL="320040" lvl="1" indent="0" fontAlgn="auto">
              <a:spcAft>
                <a:spcPts val="0"/>
              </a:spcAft>
              <a:buFont typeface="Arial" pitchFamily="34" charset="0"/>
              <a:buNone/>
              <a:defRPr/>
            </a:pPr>
            <a:endParaRPr lang="en-US" sz="2400" dirty="0" smtClean="0"/>
          </a:p>
          <a:p>
            <a:pPr marL="594360" lvl="1" indent="-274320" fontAlgn="auto">
              <a:spcAft>
                <a:spcPts val="0"/>
              </a:spcAft>
              <a:buFont typeface="Arial" pitchFamily="34" charset="0"/>
              <a:buChar char="•"/>
              <a:defRPr/>
            </a:pPr>
            <a:r>
              <a:rPr lang="en-US" sz="2400" dirty="0" smtClean="0"/>
              <a:t>The </a:t>
            </a:r>
            <a:r>
              <a:rPr lang="en-US" sz="2400" b="1" dirty="0" smtClean="0"/>
              <a:t>length of the day </a:t>
            </a:r>
            <a:r>
              <a:rPr lang="en-US" sz="2400" dirty="0" smtClean="0"/>
              <a:t>at different latitudes</a:t>
            </a:r>
            <a:r>
              <a:rPr lang="en-US" dirty="0" smtClean="0"/>
              <a:t>.</a:t>
            </a: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idx="4294967295"/>
          </p:nvPr>
        </p:nvSpPr>
        <p:spPr>
          <a:xfrm>
            <a:off x="304800" y="17124"/>
            <a:ext cx="8458200" cy="1143000"/>
          </a:xfrm>
        </p:spPr>
        <p:txBody>
          <a:bodyPr/>
          <a:lstStyle/>
          <a:p>
            <a:r>
              <a:rPr lang="en-US" dirty="0" smtClean="0"/>
              <a:t>Geography as a Field of Learning </a:t>
            </a:r>
          </a:p>
        </p:txBody>
      </p:sp>
      <p:sp>
        <p:nvSpPr>
          <p:cNvPr id="3" name="Content Placeholder 2"/>
          <p:cNvSpPr>
            <a:spLocks noGrp="1"/>
          </p:cNvSpPr>
          <p:nvPr>
            <p:ph idx="4294967295"/>
          </p:nvPr>
        </p:nvSpPr>
        <p:spPr>
          <a:xfrm>
            <a:off x="990600" y="1371600"/>
            <a:ext cx="7162800" cy="4572000"/>
          </a:xfrm>
        </p:spPr>
        <p:txBody>
          <a:bodyPr rtlCol="0">
            <a:normAutofit fontScale="92500" lnSpcReduction="10000"/>
          </a:bodyPr>
          <a:lstStyle/>
          <a:p>
            <a:pPr marL="274320" indent="-274320" fontAlgn="auto">
              <a:lnSpc>
                <a:spcPct val="80000"/>
              </a:lnSpc>
              <a:spcAft>
                <a:spcPts val="0"/>
              </a:spcAft>
              <a:buFont typeface="Arial" pitchFamily="34" charset="0"/>
              <a:buChar char="•"/>
              <a:defRPr/>
            </a:pPr>
            <a:r>
              <a:rPr lang="en-US" sz="2700" dirty="0" smtClean="0"/>
              <a:t>Cultural </a:t>
            </a:r>
            <a:r>
              <a:rPr lang="en-US" sz="2700" dirty="0" smtClean="0"/>
              <a:t>Geography</a:t>
            </a:r>
          </a:p>
          <a:p>
            <a:pPr marL="0" indent="0" fontAlgn="auto">
              <a:lnSpc>
                <a:spcPct val="80000"/>
              </a:lnSpc>
              <a:spcAft>
                <a:spcPts val="0"/>
              </a:spcAft>
              <a:buNone/>
              <a:defRPr/>
            </a:pPr>
            <a:endParaRPr lang="en-US" sz="1700" dirty="0" smtClean="0"/>
          </a:p>
          <a:p>
            <a:pPr marL="594360" lvl="1" indent="-274320" fontAlgn="auto">
              <a:lnSpc>
                <a:spcPct val="80000"/>
              </a:lnSpc>
              <a:spcAft>
                <a:spcPts val="0"/>
              </a:spcAft>
              <a:buFont typeface="Arial" pitchFamily="34" charset="0"/>
              <a:buChar char="•"/>
              <a:defRPr/>
            </a:pPr>
            <a:r>
              <a:rPr lang="en-US" sz="2400" dirty="0" smtClean="0"/>
              <a:t>Human geography</a:t>
            </a:r>
          </a:p>
          <a:p>
            <a:pPr marL="868680" lvl="2" fontAlgn="auto">
              <a:lnSpc>
                <a:spcPct val="80000"/>
              </a:lnSpc>
              <a:spcAft>
                <a:spcPts val="0"/>
              </a:spcAft>
              <a:buFont typeface="Arial" pitchFamily="34" charset="0"/>
              <a:buChar char="•"/>
              <a:defRPr/>
            </a:pPr>
            <a:r>
              <a:rPr lang="en-US" dirty="0" smtClean="0"/>
              <a:t>Population</a:t>
            </a:r>
          </a:p>
          <a:p>
            <a:pPr marL="868680" lvl="2" fontAlgn="auto">
              <a:lnSpc>
                <a:spcPct val="80000"/>
              </a:lnSpc>
              <a:spcAft>
                <a:spcPts val="0"/>
              </a:spcAft>
              <a:buFont typeface="Arial" pitchFamily="34" charset="0"/>
              <a:buChar char="•"/>
              <a:defRPr/>
            </a:pPr>
            <a:r>
              <a:rPr lang="en-US" dirty="0" smtClean="0"/>
              <a:t>Settlements</a:t>
            </a:r>
          </a:p>
          <a:p>
            <a:pPr marL="868680" lvl="2" fontAlgn="auto">
              <a:lnSpc>
                <a:spcPct val="80000"/>
              </a:lnSpc>
              <a:spcAft>
                <a:spcPts val="0"/>
              </a:spcAft>
              <a:buFont typeface="Arial" pitchFamily="34" charset="0"/>
              <a:buChar char="•"/>
              <a:defRPr/>
            </a:pPr>
            <a:r>
              <a:rPr lang="en-US" dirty="0" smtClean="0"/>
              <a:t>Economic activities</a:t>
            </a:r>
          </a:p>
          <a:p>
            <a:pPr marL="868680" lvl="2" fontAlgn="auto">
              <a:lnSpc>
                <a:spcPct val="80000"/>
              </a:lnSpc>
              <a:spcAft>
                <a:spcPts val="0"/>
              </a:spcAft>
              <a:buFont typeface="Arial" pitchFamily="34" charset="0"/>
              <a:buChar char="•"/>
              <a:defRPr/>
            </a:pPr>
            <a:r>
              <a:rPr lang="en-US" dirty="0" smtClean="0"/>
              <a:t>Transportation</a:t>
            </a:r>
          </a:p>
          <a:p>
            <a:pPr marL="868680" lvl="2" fontAlgn="auto">
              <a:lnSpc>
                <a:spcPct val="80000"/>
              </a:lnSpc>
              <a:spcAft>
                <a:spcPts val="0"/>
              </a:spcAft>
              <a:buFont typeface="Arial" pitchFamily="34" charset="0"/>
              <a:buChar char="•"/>
              <a:defRPr/>
            </a:pPr>
            <a:r>
              <a:rPr lang="en-US" dirty="0" smtClean="0"/>
              <a:t>Recreation activities</a:t>
            </a:r>
          </a:p>
          <a:p>
            <a:pPr marL="868680" lvl="2" fontAlgn="auto">
              <a:lnSpc>
                <a:spcPct val="80000"/>
              </a:lnSpc>
              <a:spcAft>
                <a:spcPts val="0"/>
              </a:spcAft>
              <a:buFont typeface="Arial" pitchFamily="34" charset="0"/>
              <a:buChar char="•"/>
              <a:defRPr/>
            </a:pPr>
            <a:r>
              <a:rPr lang="en-US" dirty="0" smtClean="0"/>
              <a:t>Languages</a:t>
            </a:r>
          </a:p>
          <a:p>
            <a:pPr marL="868680" lvl="2" fontAlgn="auto">
              <a:lnSpc>
                <a:spcPct val="80000"/>
              </a:lnSpc>
              <a:spcAft>
                <a:spcPts val="0"/>
              </a:spcAft>
              <a:buFont typeface="Arial" pitchFamily="34" charset="0"/>
              <a:buChar char="•"/>
              <a:defRPr/>
            </a:pPr>
            <a:r>
              <a:rPr lang="en-US" dirty="0" smtClean="0"/>
              <a:t>Religion</a:t>
            </a:r>
          </a:p>
          <a:p>
            <a:pPr marL="868680" lvl="2" fontAlgn="auto">
              <a:lnSpc>
                <a:spcPct val="80000"/>
              </a:lnSpc>
              <a:spcAft>
                <a:spcPts val="0"/>
              </a:spcAft>
              <a:buFont typeface="Arial" pitchFamily="34" charset="0"/>
              <a:buChar char="•"/>
              <a:defRPr/>
            </a:pPr>
            <a:r>
              <a:rPr lang="en-US" dirty="0" smtClean="0"/>
              <a:t>Political systems</a:t>
            </a:r>
          </a:p>
          <a:p>
            <a:pPr marL="868680" lvl="2" fontAlgn="auto">
              <a:lnSpc>
                <a:spcPct val="80000"/>
              </a:lnSpc>
              <a:spcAft>
                <a:spcPts val="0"/>
              </a:spcAft>
              <a:buFont typeface="Arial" pitchFamily="34" charset="0"/>
              <a:buChar char="•"/>
              <a:defRPr/>
            </a:pPr>
            <a:r>
              <a:rPr lang="en-US" dirty="0" smtClean="0"/>
              <a:t>Traditions</a:t>
            </a:r>
          </a:p>
          <a:p>
            <a:pPr marL="868680" lvl="2" fontAlgn="auto">
              <a:lnSpc>
                <a:spcPct val="80000"/>
              </a:lnSpc>
              <a:spcAft>
                <a:spcPts val="0"/>
              </a:spcAft>
              <a:buFont typeface="Arial" pitchFamily="34" charset="0"/>
              <a:buChar char="•"/>
              <a:defRPr/>
            </a:pPr>
            <a:r>
              <a:rPr lang="en-US" dirty="0" smtClean="0"/>
              <a:t>Other “human” </a:t>
            </a:r>
            <a:r>
              <a:rPr lang="en-US" dirty="0" smtClean="0"/>
              <a:t>elements</a:t>
            </a:r>
          </a:p>
          <a:p>
            <a:pPr marL="640080" lvl="2" indent="0" fontAlgn="auto">
              <a:lnSpc>
                <a:spcPct val="80000"/>
              </a:lnSpc>
              <a:spcAft>
                <a:spcPts val="0"/>
              </a:spcAft>
              <a:buNone/>
              <a:defRPr/>
            </a:pPr>
            <a:endParaRPr lang="en-US" dirty="0" smtClean="0"/>
          </a:p>
          <a:p>
            <a:pPr marL="274320" indent="-274320" fontAlgn="auto">
              <a:lnSpc>
                <a:spcPct val="80000"/>
              </a:lnSpc>
              <a:spcAft>
                <a:spcPts val="0"/>
              </a:spcAft>
              <a:buFont typeface="Arial" pitchFamily="34" charset="0"/>
              <a:buChar char="•"/>
              <a:defRPr/>
            </a:pPr>
            <a:r>
              <a:rPr lang="en-US" sz="2800" b="1" dirty="0" smtClean="0">
                <a:solidFill>
                  <a:srgbClr val="C00000"/>
                </a:solidFill>
              </a:rPr>
              <a:t>Study of Geography is the</a:t>
            </a:r>
          </a:p>
          <a:p>
            <a:pPr marL="594360" lvl="1" indent="-274320" fontAlgn="auto">
              <a:lnSpc>
                <a:spcPct val="80000"/>
              </a:lnSpc>
              <a:spcAft>
                <a:spcPts val="0"/>
              </a:spcAft>
              <a:buFont typeface="Arial" pitchFamily="34" charset="0"/>
              <a:buChar char="•"/>
              <a:defRPr/>
            </a:pPr>
            <a:r>
              <a:rPr lang="en-US" sz="2600" b="1" dirty="0" smtClean="0">
                <a:solidFill>
                  <a:srgbClr val="C00000"/>
                </a:solidFill>
              </a:rPr>
              <a:t>Why, What, Where, and so What</a:t>
            </a:r>
          </a:p>
        </p:txBody>
      </p:sp>
    </p:spTree>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idx="4294967295"/>
          </p:nvPr>
        </p:nvSpPr>
        <p:spPr>
          <a:xfrm>
            <a:off x="304800" y="228600"/>
            <a:ext cx="8686800" cy="1143000"/>
          </a:xfrm>
        </p:spPr>
        <p:txBody>
          <a:bodyPr/>
          <a:lstStyle/>
          <a:p>
            <a:r>
              <a:rPr lang="en-US" sz="4000" dirty="0" smtClean="0"/>
              <a:t>Special Days of the Year for the Seasons</a:t>
            </a:r>
          </a:p>
        </p:txBody>
      </p:sp>
      <p:sp>
        <p:nvSpPr>
          <p:cNvPr id="28675" name="Content Placeholder 2"/>
          <p:cNvSpPr>
            <a:spLocks noGrp="1"/>
          </p:cNvSpPr>
          <p:nvPr>
            <p:ph idx="4294967295"/>
          </p:nvPr>
        </p:nvSpPr>
        <p:spPr>
          <a:xfrm>
            <a:off x="914400" y="1219200"/>
            <a:ext cx="7315200" cy="4987925"/>
          </a:xfrm>
        </p:spPr>
        <p:txBody>
          <a:bodyPr rtlCol="0">
            <a:normAutofit/>
          </a:bodyPr>
          <a:lstStyle/>
          <a:p>
            <a:pPr marL="274320" indent="-274320" fontAlgn="auto">
              <a:lnSpc>
                <a:spcPct val="90000"/>
              </a:lnSpc>
              <a:spcAft>
                <a:spcPts val="0"/>
              </a:spcAft>
              <a:buFont typeface="Arial" pitchFamily="34" charset="0"/>
              <a:buChar char="•"/>
              <a:defRPr/>
            </a:pPr>
            <a:r>
              <a:rPr lang="en-US" b="1" dirty="0" smtClean="0"/>
              <a:t>June Solstice </a:t>
            </a:r>
          </a:p>
          <a:p>
            <a:pPr marL="594360" lvl="1" indent="-274320" fontAlgn="auto">
              <a:lnSpc>
                <a:spcPct val="90000"/>
              </a:lnSpc>
              <a:spcAft>
                <a:spcPts val="0"/>
              </a:spcAft>
              <a:buFont typeface="Arial" pitchFamily="34" charset="0"/>
              <a:buChar char="•"/>
              <a:defRPr/>
            </a:pPr>
            <a:r>
              <a:rPr lang="en-US" dirty="0" smtClean="0"/>
              <a:t>Around </a:t>
            </a:r>
            <a:r>
              <a:rPr lang="en-US" b="1" dirty="0" smtClean="0"/>
              <a:t>June  21 </a:t>
            </a:r>
            <a:r>
              <a:rPr lang="en-US" dirty="0" smtClean="0"/>
              <a:t>(First Day of Summer)</a:t>
            </a:r>
          </a:p>
          <a:p>
            <a:pPr marL="594360" lvl="1" indent="-274320" fontAlgn="auto">
              <a:lnSpc>
                <a:spcPct val="90000"/>
              </a:lnSpc>
              <a:spcAft>
                <a:spcPts val="0"/>
              </a:spcAft>
              <a:buFont typeface="Arial" pitchFamily="34" charset="0"/>
              <a:buChar char="•"/>
              <a:defRPr/>
            </a:pPr>
            <a:r>
              <a:rPr lang="en-US" dirty="0" smtClean="0"/>
              <a:t>Sun’s rays perpendicular to the Tropic of Cancer </a:t>
            </a:r>
          </a:p>
          <a:p>
            <a:pPr marL="594360" lvl="1" indent="-274320" fontAlgn="auto">
              <a:lnSpc>
                <a:spcPct val="90000"/>
              </a:lnSpc>
              <a:spcAft>
                <a:spcPts val="0"/>
              </a:spcAft>
              <a:buFont typeface="Arial" pitchFamily="34" charset="0"/>
              <a:buChar char="•"/>
              <a:defRPr/>
            </a:pPr>
            <a:r>
              <a:rPr lang="en-US" dirty="0" smtClean="0"/>
              <a:t>Longest Day of the year</a:t>
            </a:r>
          </a:p>
          <a:p>
            <a:pPr marL="594360" lvl="1" indent="-274320" fontAlgn="auto">
              <a:lnSpc>
                <a:spcPct val="90000"/>
              </a:lnSpc>
              <a:spcAft>
                <a:spcPts val="0"/>
              </a:spcAft>
              <a:buFont typeface="Arial" pitchFamily="34" charset="0"/>
              <a:buChar char="•"/>
              <a:defRPr/>
            </a:pPr>
            <a:r>
              <a:rPr lang="en-US" dirty="0" smtClean="0"/>
              <a:t>Areas of the Arctic Circle in 24 hours of sunlight</a:t>
            </a:r>
          </a:p>
          <a:p>
            <a:pPr marL="320040" lvl="1" indent="0" fontAlgn="auto">
              <a:lnSpc>
                <a:spcPct val="90000"/>
              </a:lnSpc>
              <a:spcAft>
                <a:spcPts val="0"/>
              </a:spcAft>
              <a:buFont typeface="Arial" pitchFamily="34" charset="0"/>
              <a:buNone/>
              <a:defRPr/>
            </a:pPr>
            <a:endParaRPr lang="en-US" dirty="0" smtClean="0"/>
          </a:p>
          <a:p>
            <a:pPr marL="274320" indent="-274320" fontAlgn="auto">
              <a:lnSpc>
                <a:spcPct val="90000"/>
              </a:lnSpc>
              <a:spcAft>
                <a:spcPts val="0"/>
              </a:spcAft>
              <a:buFont typeface="Arial" pitchFamily="34" charset="0"/>
              <a:buChar char="•"/>
              <a:defRPr/>
            </a:pPr>
            <a:r>
              <a:rPr lang="en-US" b="1" dirty="0" smtClean="0"/>
              <a:t>September Equinox </a:t>
            </a:r>
          </a:p>
          <a:p>
            <a:pPr marL="594360" lvl="1" indent="-274320" fontAlgn="auto">
              <a:lnSpc>
                <a:spcPct val="90000"/>
              </a:lnSpc>
              <a:spcAft>
                <a:spcPts val="0"/>
              </a:spcAft>
              <a:buFont typeface="Arial" pitchFamily="34" charset="0"/>
              <a:buChar char="•"/>
              <a:defRPr/>
            </a:pPr>
            <a:r>
              <a:rPr lang="en-US" dirty="0" smtClean="0"/>
              <a:t>Around </a:t>
            </a:r>
            <a:r>
              <a:rPr lang="en-US" b="1" dirty="0" smtClean="0"/>
              <a:t>September 22 </a:t>
            </a:r>
            <a:r>
              <a:rPr lang="en-US" dirty="0" smtClean="0"/>
              <a:t>(First Day of Fall)</a:t>
            </a:r>
          </a:p>
          <a:p>
            <a:pPr marL="594360" lvl="1" indent="-274320" fontAlgn="auto">
              <a:lnSpc>
                <a:spcPct val="90000"/>
              </a:lnSpc>
              <a:spcAft>
                <a:spcPts val="0"/>
              </a:spcAft>
              <a:buFont typeface="Arial" pitchFamily="34" charset="0"/>
              <a:buChar char="•"/>
              <a:defRPr/>
            </a:pPr>
            <a:r>
              <a:rPr lang="en-US" dirty="0" smtClean="0"/>
              <a:t>Sun rays perpendicular to the Equator </a:t>
            </a:r>
          </a:p>
          <a:p>
            <a:pPr marL="594360" lvl="1" indent="-274320" fontAlgn="auto">
              <a:lnSpc>
                <a:spcPct val="90000"/>
              </a:lnSpc>
              <a:spcAft>
                <a:spcPts val="0"/>
              </a:spcAft>
              <a:buFont typeface="Arial" pitchFamily="34" charset="0"/>
              <a:buChar char="•"/>
              <a:defRPr/>
            </a:pPr>
            <a:r>
              <a:rPr lang="en-US" dirty="0" smtClean="0"/>
              <a:t>Equal hours of sunlight and night</a:t>
            </a:r>
          </a:p>
        </p:txBody>
      </p:sp>
      <p:graphicFrame>
        <p:nvGraphicFramePr>
          <p:cNvPr id="35844" name="Object 4"/>
          <p:cNvGraphicFramePr>
            <a:graphicFrameLocks noChangeAspect="1"/>
          </p:cNvGraphicFramePr>
          <p:nvPr>
            <p:extLst>
              <p:ext uri="{D42A27DB-BD31-4B8C-83A1-F6EECF244321}">
                <p14:modId xmlns:p14="http://schemas.microsoft.com/office/powerpoint/2010/main" val="3145105781"/>
              </p:ext>
            </p:extLst>
          </p:nvPr>
        </p:nvGraphicFramePr>
        <p:xfrm>
          <a:off x="228600" y="6172200"/>
          <a:ext cx="2100263" cy="555625"/>
        </p:xfrm>
        <a:graphic>
          <a:graphicData uri="http://schemas.openxmlformats.org/presentationml/2006/ole">
            <mc:AlternateContent xmlns:mc="http://schemas.openxmlformats.org/markup-compatibility/2006">
              <mc:Choice xmlns:v="urn:schemas-microsoft-com:vml" Requires="v">
                <p:oleObj spid="_x0000_s35845" name="Packager Shell Object" showAsIcon="1" r:id="rId3" imgW="2051824" imgH="591015" progId="Package">
                  <p:embed/>
                </p:oleObj>
              </mc:Choice>
              <mc:Fallback>
                <p:oleObj name="Packager Shell Object" showAsIcon="1" r:id="rId3" imgW="2051824" imgH="591015" progId="Package">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6172200"/>
                        <a:ext cx="2100263" cy="55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idx="4294967295"/>
          </p:nvPr>
        </p:nvSpPr>
        <p:spPr>
          <a:xfrm>
            <a:off x="304800" y="228600"/>
            <a:ext cx="8458200" cy="1143000"/>
          </a:xfrm>
        </p:spPr>
        <p:txBody>
          <a:bodyPr/>
          <a:lstStyle/>
          <a:p>
            <a:r>
              <a:rPr lang="en-US" sz="4000" dirty="0" smtClean="0"/>
              <a:t>Special Days of the Year for the Seasons</a:t>
            </a:r>
          </a:p>
        </p:txBody>
      </p:sp>
      <p:sp>
        <p:nvSpPr>
          <p:cNvPr id="3" name="Content Placeholder 2"/>
          <p:cNvSpPr>
            <a:spLocks noGrp="1"/>
          </p:cNvSpPr>
          <p:nvPr>
            <p:ph idx="4294967295"/>
          </p:nvPr>
        </p:nvSpPr>
        <p:spPr>
          <a:xfrm>
            <a:off x="838200" y="1295400"/>
            <a:ext cx="7239000" cy="4911725"/>
          </a:xfrm>
        </p:spPr>
        <p:txBody>
          <a:bodyPr rtlCol="0">
            <a:normAutofit/>
          </a:bodyPr>
          <a:lstStyle/>
          <a:p>
            <a:pPr marL="274320" indent="-274320" fontAlgn="auto">
              <a:lnSpc>
                <a:spcPct val="90000"/>
              </a:lnSpc>
              <a:spcAft>
                <a:spcPts val="0"/>
              </a:spcAft>
              <a:buFont typeface="Arial" pitchFamily="34" charset="0"/>
              <a:buChar char="•"/>
              <a:defRPr/>
            </a:pPr>
            <a:r>
              <a:rPr lang="en-US" b="1" dirty="0" smtClean="0"/>
              <a:t>December Solstice</a:t>
            </a:r>
          </a:p>
          <a:p>
            <a:pPr marL="594360" lvl="1" indent="-274320" fontAlgn="auto">
              <a:lnSpc>
                <a:spcPct val="90000"/>
              </a:lnSpc>
              <a:spcAft>
                <a:spcPts val="0"/>
              </a:spcAft>
              <a:buFont typeface="Arial" pitchFamily="34" charset="0"/>
              <a:buChar char="•"/>
              <a:defRPr/>
            </a:pPr>
            <a:r>
              <a:rPr lang="en-US" dirty="0" smtClean="0"/>
              <a:t>Around </a:t>
            </a:r>
            <a:r>
              <a:rPr lang="en-US" b="1" dirty="0" smtClean="0"/>
              <a:t>December 21 </a:t>
            </a:r>
            <a:r>
              <a:rPr lang="en-US" dirty="0" smtClean="0"/>
              <a:t>(First Day of Winter)</a:t>
            </a:r>
          </a:p>
          <a:p>
            <a:pPr marL="594360" lvl="1" indent="-274320" fontAlgn="auto">
              <a:lnSpc>
                <a:spcPct val="90000"/>
              </a:lnSpc>
              <a:spcAft>
                <a:spcPts val="0"/>
              </a:spcAft>
              <a:buFont typeface="Arial" pitchFamily="34" charset="0"/>
              <a:buChar char="•"/>
              <a:defRPr/>
            </a:pPr>
            <a:r>
              <a:rPr lang="en-US" dirty="0" smtClean="0"/>
              <a:t>Sun’s rays perpendicular to the Tropic of Capricorn</a:t>
            </a:r>
          </a:p>
          <a:p>
            <a:pPr marL="594360" lvl="1" indent="-274320" fontAlgn="auto">
              <a:lnSpc>
                <a:spcPct val="90000"/>
              </a:lnSpc>
              <a:spcAft>
                <a:spcPts val="0"/>
              </a:spcAft>
              <a:buFont typeface="Arial" pitchFamily="34" charset="0"/>
              <a:buChar char="•"/>
              <a:defRPr/>
            </a:pPr>
            <a:r>
              <a:rPr lang="en-US" dirty="0" smtClean="0"/>
              <a:t>Shortest day of the year</a:t>
            </a:r>
          </a:p>
          <a:p>
            <a:pPr marL="594360" lvl="1" indent="-274320" fontAlgn="auto">
              <a:lnSpc>
                <a:spcPct val="90000"/>
              </a:lnSpc>
              <a:spcAft>
                <a:spcPts val="0"/>
              </a:spcAft>
              <a:buFont typeface="Arial" pitchFamily="34" charset="0"/>
              <a:buChar char="•"/>
              <a:defRPr/>
            </a:pPr>
            <a:r>
              <a:rPr lang="en-US" dirty="0" smtClean="0"/>
              <a:t>Areas of the Arctic Circle in 24 hours of darkness</a:t>
            </a:r>
          </a:p>
          <a:p>
            <a:pPr marL="320040" lvl="1" indent="0" fontAlgn="auto">
              <a:lnSpc>
                <a:spcPct val="90000"/>
              </a:lnSpc>
              <a:spcAft>
                <a:spcPts val="0"/>
              </a:spcAft>
              <a:buFont typeface="Arial" pitchFamily="34" charset="0"/>
              <a:buNone/>
              <a:defRPr/>
            </a:pPr>
            <a:endParaRPr lang="en-US" dirty="0" smtClean="0"/>
          </a:p>
          <a:p>
            <a:pPr marL="274320" indent="-274320" fontAlgn="auto">
              <a:lnSpc>
                <a:spcPct val="90000"/>
              </a:lnSpc>
              <a:spcAft>
                <a:spcPts val="0"/>
              </a:spcAft>
              <a:buFont typeface="Arial" pitchFamily="34" charset="0"/>
              <a:buChar char="•"/>
              <a:defRPr/>
            </a:pPr>
            <a:r>
              <a:rPr lang="en-US" b="1" dirty="0" smtClean="0"/>
              <a:t>March Equinox</a:t>
            </a:r>
          </a:p>
          <a:p>
            <a:pPr marL="594360" lvl="1" indent="-274320" fontAlgn="auto">
              <a:lnSpc>
                <a:spcPct val="90000"/>
              </a:lnSpc>
              <a:spcAft>
                <a:spcPts val="0"/>
              </a:spcAft>
              <a:buFont typeface="Arial" pitchFamily="34" charset="0"/>
              <a:buChar char="•"/>
              <a:defRPr/>
            </a:pPr>
            <a:r>
              <a:rPr lang="en-US" dirty="0" smtClean="0"/>
              <a:t>Around </a:t>
            </a:r>
            <a:r>
              <a:rPr lang="en-US" b="1" dirty="0" smtClean="0"/>
              <a:t>March 20 </a:t>
            </a:r>
            <a:r>
              <a:rPr lang="en-US" dirty="0" smtClean="0"/>
              <a:t>(First Day of Spring)</a:t>
            </a:r>
          </a:p>
          <a:p>
            <a:pPr marL="594360" lvl="1" indent="-274320" fontAlgn="auto">
              <a:lnSpc>
                <a:spcPct val="90000"/>
              </a:lnSpc>
              <a:spcAft>
                <a:spcPts val="0"/>
              </a:spcAft>
              <a:buFont typeface="Arial" pitchFamily="34" charset="0"/>
              <a:buChar char="•"/>
              <a:defRPr/>
            </a:pPr>
            <a:r>
              <a:rPr lang="en-US" dirty="0" smtClean="0"/>
              <a:t>Sun rays perpendicular to the Equator (again)</a:t>
            </a:r>
          </a:p>
          <a:p>
            <a:pPr marL="594360" lvl="1" indent="-274320" fontAlgn="auto">
              <a:lnSpc>
                <a:spcPct val="90000"/>
              </a:lnSpc>
              <a:spcAft>
                <a:spcPts val="0"/>
              </a:spcAft>
              <a:buFont typeface="Arial" pitchFamily="34" charset="0"/>
              <a:buChar char="•"/>
              <a:defRPr/>
            </a:pPr>
            <a:r>
              <a:rPr lang="en-US" dirty="0" smtClean="0"/>
              <a:t>Equal hours of sunlight and night</a:t>
            </a:r>
          </a:p>
        </p:txBody>
      </p:sp>
    </p:spTree>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idx="4294967295"/>
          </p:nvPr>
        </p:nvSpPr>
        <p:spPr>
          <a:xfrm>
            <a:off x="1143000" y="304800"/>
            <a:ext cx="6934200" cy="1143000"/>
          </a:xfrm>
        </p:spPr>
        <p:txBody>
          <a:bodyPr/>
          <a:lstStyle/>
          <a:p>
            <a:r>
              <a:rPr lang="en-US" dirty="0" smtClean="0"/>
              <a:t>Seasonal Transitions</a:t>
            </a:r>
          </a:p>
        </p:txBody>
      </p:sp>
      <p:sp>
        <p:nvSpPr>
          <p:cNvPr id="37891" name="Content Placeholder 2"/>
          <p:cNvSpPr>
            <a:spLocks noGrp="1"/>
          </p:cNvSpPr>
          <p:nvPr>
            <p:ph idx="4294967295"/>
          </p:nvPr>
        </p:nvSpPr>
        <p:spPr>
          <a:xfrm>
            <a:off x="685800" y="1313822"/>
            <a:ext cx="7391400" cy="5562600"/>
          </a:xfrm>
        </p:spPr>
        <p:txBody>
          <a:bodyPr/>
          <a:lstStyle/>
          <a:p>
            <a:pPr>
              <a:lnSpc>
                <a:spcPct val="90000"/>
              </a:lnSpc>
            </a:pPr>
            <a:r>
              <a:rPr lang="en-US" b="1" dirty="0" smtClean="0"/>
              <a:t>Migration of the vertical rays </a:t>
            </a:r>
            <a:r>
              <a:rPr lang="en-US" dirty="0" smtClean="0"/>
              <a:t>of the sun between the latitudes from season to season</a:t>
            </a:r>
          </a:p>
          <a:p>
            <a:pPr>
              <a:lnSpc>
                <a:spcPct val="90000"/>
              </a:lnSpc>
            </a:pPr>
            <a:r>
              <a:rPr lang="en-US" b="1" dirty="0" smtClean="0"/>
              <a:t>Day length </a:t>
            </a:r>
          </a:p>
          <a:p>
            <a:pPr lvl="1">
              <a:lnSpc>
                <a:spcPct val="90000"/>
              </a:lnSpc>
            </a:pPr>
            <a:r>
              <a:rPr lang="en-US" sz="2400" dirty="0" smtClean="0"/>
              <a:t>Equator only place on the earth where the day length is constant throughout the year</a:t>
            </a:r>
          </a:p>
          <a:p>
            <a:pPr lvl="1">
              <a:lnSpc>
                <a:spcPct val="90000"/>
              </a:lnSpc>
            </a:pPr>
            <a:r>
              <a:rPr lang="en-US" sz="2400" dirty="0" smtClean="0"/>
              <a:t>Migration of the sun and the length of the day</a:t>
            </a:r>
          </a:p>
          <a:p>
            <a:pPr lvl="1">
              <a:lnSpc>
                <a:spcPct val="90000"/>
              </a:lnSpc>
            </a:pPr>
            <a:r>
              <a:rPr lang="en-US" sz="2400" dirty="0" smtClean="0"/>
              <a:t>Angle of the rays of the sun in different latitudes, difference in the energy the surface receives</a:t>
            </a:r>
          </a:p>
          <a:p>
            <a:pPr>
              <a:lnSpc>
                <a:spcPct val="90000"/>
              </a:lnSpc>
            </a:pPr>
            <a:r>
              <a:rPr lang="en-US" dirty="0" smtClean="0"/>
              <a:t>The </a:t>
            </a:r>
            <a:r>
              <a:rPr lang="en-US" b="1" i="1" dirty="0" smtClean="0"/>
              <a:t>relationship of the angle of the sun rays</a:t>
            </a:r>
            <a:r>
              <a:rPr lang="en-US" dirty="0" smtClean="0"/>
              <a:t>, the </a:t>
            </a:r>
            <a:r>
              <a:rPr lang="en-US" b="1" i="1" dirty="0" smtClean="0"/>
              <a:t>length of the day </a:t>
            </a:r>
            <a:r>
              <a:rPr lang="en-US" dirty="0" smtClean="0"/>
              <a:t>are the important </a:t>
            </a:r>
            <a:r>
              <a:rPr lang="en-US" b="1" dirty="0" smtClean="0"/>
              <a:t>seasonal transitions </a:t>
            </a:r>
            <a:r>
              <a:rPr lang="en-US" dirty="0" smtClean="0"/>
              <a:t>of the earth</a:t>
            </a:r>
          </a:p>
          <a:p>
            <a:pPr>
              <a:lnSpc>
                <a:spcPct val="90000"/>
              </a:lnSpc>
            </a:pPr>
            <a:endParaRPr lang="en-US" sz="3000" dirty="0" smtClean="0"/>
          </a:p>
        </p:txBody>
      </p:sp>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C:\Users\Cindy\Desktop\class\jpg\Fig1-25_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1700" y="1371600"/>
            <a:ext cx="71755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idx="4294967295"/>
          </p:nvPr>
        </p:nvSpPr>
        <p:spPr>
          <a:xfrm>
            <a:off x="1219200" y="0"/>
            <a:ext cx="6934200" cy="1143000"/>
          </a:xfrm>
        </p:spPr>
        <p:txBody>
          <a:bodyPr/>
          <a:lstStyle/>
          <a:p>
            <a:r>
              <a:rPr lang="en-US" dirty="0" smtClean="0"/>
              <a:t>Telling Time</a:t>
            </a:r>
          </a:p>
        </p:txBody>
      </p:sp>
      <p:sp>
        <p:nvSpPr>
          <p:cNvPr id="3" name="Content Placeholder 2"/>
          <p:cNvSpPr>
            <a:spLocks noGrp="1"/>
          </p:cNvSpPr>
          <p:nvPr>
            <p:ph idx="4294967295"/>
          </p:nvPr>
        </p:nvSpPr>
        <p:spPr>
          <a:xfrm>
            <a:off x="990600" y="914400"/>
            <a:ext cx="7391400" cy="5638800"/>
          </a:xfrm>
        </p:spPr>
        <p:txBody>
          <a:bodyPr rtlCol="0">
            <a:normAutofit/>
          </a:bodyPr>
          <a:lstStyle/>
          <a:p>
            <a:pPr marL="274320" indent="-274320" fontAlgn="auto">
              <a:lnSpc>
                <a:spcPct val="90000"/>
              </a:lnSpc>
              <a:spcAft>
                <a:spcPts val="0"/>
              </a:spcAft>
              <a:buFont typeface="Arial" pitchFamily="34" charset="0"/>
              <a:buChar char="•"/>
              <a:defRPr/>
            </a:pPr>
            <a:r>
              <a:rPr lang="en-US" dirty="0" smtClean="0"/>
              <a:t>Three natural units of time</a:t>
            </a:r>
          </a:p>
          <a:p>
            <a:pPr marL="594360" lvl="1" indent="-274320" fontAlgn="auto">
              <a:lnSpc>
                <a:spcPct val="90000"/>
              </a:lnSpc>
              <a:spcAft>
                <a:spcPts val="0"/>
              </a:spcAft>
              <a:buFont typeface="Arial" pitchFamily="34" charset="0"/>
              <a:buChar char="•"/>
              <a:defRPr/>
            </a:pPr>
            <a:r>
              <a:rPr lang="en-US" b="1" dirty="0" smtClean="0"/>
              <a:t>Tropical year</a:t>
            </a:r>
            <a:r>
              <a:rPr lang="en-US" dirty="0" smtClean="0"/>
              <a:t>, return of the seasons</a:t>
            </a:r>
          </a:p>
          <a:p>
            <a:pPr marL="594360" lvl="1" indent="-274320" fontAlgn="auto">
              <a:lnSpc>
                <a:spcPct val="90000"/>
              </a:lnSpc>
              <a:spcAft>
                <a:spcPts val="0"/>
              </a:spcAft>
              <a:buFont typeface="Arial" pitchFamily="34" charset="0"/>
              <a:buChar char="•"/>
              <a:defRPr/>
            </a:pPr>
            <a:r>
              <a:rPr lang="en-US" b="1" dirty="0" smtClean="0"/>
              <a:t>Lunar month</a:t>
            </a:r>
            <a:r>
              <a:rPr lang="en-US" dirty="0" smtClean="0"/>
              <a:t>, return of the new moon </a:t>
            </a:r>
          </a:p>
          <a:p>
            <a:pPr marL="594360" lvl="1" indent="-274320" fontAlgn="auto">
              <a:lnSpc>
                <a:spcPct val="90000"/>
              </a:lnSpc>
              <a:spcAft>
                <a:spcPts val="0"/>
              </a:spcAft>
              <a:buFont typeface="Arial" pitchFamily="34" charset="0"/>
              <a:buChar char="•"/>
              <a:defRPr/>
            </a:pPr>
            <a:r>
              <a:rPr lang="en-US" b="1" dirty="0" smtClean="0"/>
              <a:t>A day</a:t>
            </a:r>
            <a:r>
              <a:rPr lang="en-US" dirty="0" smtClean="0"/>
              <a:t>, marked by the passage of the sun</a:t>
            </a:r>
          </a:p>
          <a:p>
            <a:pPr marL="594360" lvl="1" indent="-274320" fontAlgn="auto">
              <a:lnSpc>
                <a:spcPct val="90000"/>
              </a:lnSpc>
              <a:spcAft>
                <a:spcPts val="0"/>
              </a:spcAft>
              <a:buFont typeface="Arial" pitchFamily="34" charset="0"/>
              <a:buChar char="•"/>
              <a:defRPr/>
            </a:pPr>
            <a:endParaRPr lang="en-US" dirty="0" smtClean="0"/>
          </a:p>
          <a:p>
            <a:pPr marL="274320" indent="-274320" fontAlgn="auto">
              <a:lnSpc>
                <a:spcPct val="90000"/>
              </a:lnSpc>
              <a:spcAft>
                <a:spcPts val="0"/>
              </a:spcAft>
              <a:buFont typeface="Arial" pitchFamily="34" charset="0"/>
              <a:buChar char="•"/>
              <a:defRPr/>
            </a:pPr>
            <a:r>
              <a:rPr lang="en-US" b="1" dirty="0" smtClean="0"/>
              <a:t>Daily time kept since early civilizations</a:t>
            </a:r>
          </a:p>
          <a:p>
            <a:pPr marL="0" indent="0" fontAlgn="auto">
              <a:lnSpc>
                <a:spcPct val="90000"/>
              </a:lnSpc>
              <a:spcAft>
                <a:spcPts val="0"/>
              </a:spcAft>
              <a:buFont typeface="Arial" pitchFamily="34" charset="0"/>
              <a:buNone/>
              <a:defRPr/>
            </a:pPr>
            <a:endParaRPr lang="en-US" dirty="0" smtClean="0"/>
          </a:p>
          <a:p>
            <a:pPr marL="274320" indent="-274320" fontAlgn="auto">
              <a:lnSpc>
                <a:spcPct val="90000"/>
              </a:lnSpc>
              <a:spcAft>
                <a:spcPts val="0"/>
              </a:spcAft>
              <a:buFont typeface="Arial" pitchFamily="34" charset="0"/>
              <a:buChar char="•"/>
              <a:defRPr/>
            </a:pPr>
            <a:r>
              <a:rPr lang="en-US" dirty="0" smtClean="0"/>
              <a:t>Romans identified the importance of the noon hour with termed relationships to the meridian</a:t>
            </a:r>
          </a:p>
          <a:p>
            <a:pPr marL="594360" lvl="1" indent="-274320" fontAlgn="auto">
              <a:lnSpc>
                <a:spcPct val="90000"/>
              </a:lnSpc>
              <a:spcAft>
                <a:spcPts val="0"/>
              </a:spcAft>
              <a:buFont typeface="Arial" pitchFamily="34" charset="0"/>
              <a:buChar char="•"/>
              <a:defRPr/>
            </a:pPr>
            <a:r>
              <a:rPr lang="en-US" b="1" dirty="0" smtClean="0"/>
              <a:t>A.M comes from ante meridian</a:t>
            </a:r>
          </a:p>
          <a:p>
            <a:pPr marL="594360" lvl="1" indent="-274320" fontAlgn="auto">
              <a:lnSpc>
                <a:spcPct val="90000"/>
              </a:lnSpc>
              <a:spcAft>
                <a:spcPts val="0"/>
              </a:spcAft>
              <a:buFont typeface="Arial" pitchFamily="34" charset="0"/>
              <a:buChar char="•"/>
              <a:defRPr/>
            </a:pPr>
            <a:r>
              <a:rPr lang="en-US" b="1" dirty="0" smtClean="0"/>
              <a:t>P.M. comes from post meridian</a:t>
            </a:r>
          </a:p>
        </p:txBody>
      </p:sp>
    </p:spTree>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idx="4294967295"/>
          </p:nvPr>
        </p:nvSpPr>
        <p:spPr>
          <a:xfrm>
            <a:off x="1066800" y="228600"/>
            <a:ext cx="6858000" cy="1143000"/>
          </a:xfrm>
        </p:spPr>
        <p:txBody>
          <a:bodyPr/>
          <a:lstStyle/>
          <a:p>
            <a:r>
              <a:rPr lang="en-US" dirty="0" smtClean="0"/>
              <a:t>Time Zones</a:t>
            </a:r>
          </a:p>
        </p:txBody>
      </p:sp>
      <p:sp>
        <p:nvSpPr>
          <p:cNvPr id="3" name="Content Placeholder 2"/>
          <p:cNvSpPr>
            <a:spLocks noGrp="1"/>
          </p:cNvSpPr>
          <p:nvPr>
            <p:ph idx="4294967295"/>
          </p:nvPr>
        </p:nvSpPr>
        <p:spPr>
          <a:xfrm>
            <a:off x="1143000" y="1600200"/>
            <a:ext cx="6934200" cy="4525963"/>
          </a:xfrm>
        </p:spPr>
        <p:txBody>
          <a:bodyPr rtlCol="0">
            <a:normAutofit lnSpcReduction="10000"/>
          </a:bodyPr>
          <a:lstStyle/>
          <a:p>
            <a:pPr marL="274320" indent="-274320" fontAlgn="auto">
              <a:lnSpc>
                <a:spcPct val="80000"/>
              </a:lnSpc>
              <a:spcAft>
                <a:spcPts val="0"/>
              </a:spcAft>
              <a:buFont typeface="Arial" pitchFamily="34" charset="0"/>
              <a:buChar char="•"/>
              <a:defRPr/>
            </a:pPr>
            <a:r>
              <a:rPr lang="en-US" dirty="0" smtClean="0"/>
              <a:t>No standard time zones until </a:t>
            </a:r>
            <a:r>
              <a:rPr lang="en-US" b="1" dirty="0" smtClean="0"/>
              <a:t>1884</a:t>
            </a:r>
          </a:p>
          <a:p>
            <a:pPr marL="274320" indent="-274320" fontAlgn="auto">
              <a:lnSpc>
                <a:spcPct val="80000"/>
              </a:lnSpc>
              <a:spcAft>
                <a:spcPts val="0"/>
              </a:spcAft>
              <a:buFont typeface="Arial" pitchFamily="34" charset="0"/>
              <a:buChar char="•"/>
              <a:defRPr/>
            </a:pPr>
            <a:endParaRPr lang="en-US" dirty="0" smtClean="0"/>
          </a:p>
          <a:p>
            <a:pPr marL="274320" indent="-274320" fontAlgn="auto">
              <a:lnSpc>
                <a:spcPct val="80000"/>
              </a:lnSpc>
              <a:spcAft>
                <a:spcPts val="0"/>
              </a:spcAft>
              <a:buFont typeface="Arial" pitchFamily="34" charset="0"/>
              <a:buChar char="•"/>
              <a:defRPr/>
            </a:pPr>
            <a:r>
              <a:rPr lang="en-US" b="1" dirty="0" smtClean="0"/>
              <a:t>24 standard time zones set starting at the Greenwich Prime Meridian</a:t>
            </a:r>
          </a:p>
          <a:p>
            <a:pPr marL="274320" indent="-274320" fontAlgn="auto">
              <a:lnSpc>
                <a:spcPct val="80000"/>
              </a:lnSpc>
              <a:spcAft>
                <a:spcPts val="0"/>
              </a:spcAft>
              <a:buFont typeface="Arial" pitchFamily="34" charset="0"/>
              <a:buChar char="•"/>
              <a:defRPr/>
            </a:pPr>
            <a:endParaRPr lang="en-US" dirty="0" smtClean="0"/>
          </a:p>
          <a:p>
            <a:pPr marL="274320" indent="-274320" fontAlgn="auto">
              <a:lnSpc>
                <a:spcPct val="80000"/>
              </a:lnSpc>
              <a:spcAft>
                <a:spcPts val="0"/>
              </a:spcAft>
              <a:buFont typeface="Arial" pitchFamily="34" charset="0"/>
              <a:buChar char="•"/>
              <a:defRPr/>
            </a:pPr>
            <a:r>
              <a:rPr lang="en-US" b="1" dirty="0" smtClean="0"/>
              <a:t>Prime Meridian is the center of the time zone</a:t>
            </a:r>
            <a:r>
              <a:rPr lang="en-US" dirty="0" smtClean="0"/>
              <a:t>, with </a:t>
            </a:r>
            <a:r>
              <a:rPr lang="en-US" b="1" dirty="0" smtClean="0"/>
              <a:t>7.5 degrees to the east and 7.5 degrees to the west</a:t>
            </a:r>
          </a:p>
          <a:p>
            <a:pPr marL="274320" indent="-274320" fontAlgn="auto">
              <a:lnSpc>
                <a:spcPct val="80000"/>
              </a:lnSpc>
              <a:spcAft>
                <a:spcPts val="0"/>
              </a:spcAft>
              <a:buFont typeface="Arial" pitchFamily="34" charset="0"/>
              <a:buChar char="•"/>
              <a:defRPr/>
            </a:pPr>
            <a:endParaRPr lang="en-US" dirty="0" smtClean="0"/>
          </a:p>
          <a:p>
            <a:pPr marL="274320" indent="-274320" fontAlgn="auto">
              <a:lnSpc>
                <a:spcPct val="80000"/>
              </a:lnSpc>
              <a:spcAft>
                <a:spcPts val="0"/>
              </a:spcAft>
              <a:buFont typeface="Arial" pitchFamily="34" charset="0"/>
              <a:buChar char="•"/>
              <a:defRPr/>
            </a:pPr>
            <a:r>
              <a:rPr lang="en-US" b="1" dirty="0" smtClean="0"/>
              <a:t>Time at the Prime Meridian </a:t>
            </a:r>
            <a:r>
              <a:rPr lang="en-US" dirty="0" smtClean="0"/>
              <a:t>known as</a:t>
            </a:r>
          </a:p>
          <a:p>
            <a:pPr marL="594360" lvl="1" indent="-274320" fontAlgn="auto">
              <a:lnSpc>
                <a:spcPct val="80000"/>
              </a:lnSpc>
              <a:spcAft>
                <a:spcPts val="0"/>
              </a:spcAft>
              <a:buFont typeface="Arial" pitchFamily="34" charset="0"/>
              <a:buChar char="•"/>
              <a:defRPr/>
            </a:pPr>
            <a:r>
              <a:rPr lang="en-US" sz="2400" b="1" dirty="0" smtClean="0"/>
              <a:t>Greenwich Mean Time (GMT)</a:t>
            </a:r>
          </a:p>
          <a:p>
            <a:pPr marL="594360" lvl="1" indent="-274320" fontAlgn="auto">
              <a:lnSpc>
                <a:spcPct val="80000"/>
              </a:lnSpc>
              <a:spcAft>
                <a:spcPts val="0"/>
              </a:spcAft>
              <a:buFont typeface="Arial" pitchFamily="34" charset="0"/>
              <a:buChar char="•"/>
              <a:defRPr/>
            </a:pPr>
            <a:r>
              <a:rPr lang="en-US" sz="2400" b="1" dirty="0" smtClean="0"/>
              <a:t>Universal Time Coordinated (UTC)</a:t>
            </a:r>
          </a:p>
          <a:p>
            <a:pPr marL="594360" lvl="1" indent="-274320" fontAlgn="auto">
              <a:lnSpc>
                <a:spcPct val="80000"/>
              </a:lnSpc>
              <a:spcAft>
                <a:spcPts val="0"/>
              </a:spcAft>
              <a:buFont typeface="Arial" pitchFamily="34" charset="0"/>
              <a:buChar char="•"/>
              <a:defRPr/>
            </a:pPr>
            <a:r>
              <a:rPr lang="en-US" sz="2400" dirty="0" smtClean="0"/>
              <a:t>Some countries do not adhere to standard times</a:t>
            </a:r>
          </a:p>
        </p:txBody>
      </p:sp>
    </p:spTree>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idx="4294967295"/>
          </p:nvPr>
        </p:nvSpPr>
        <p:spPr>
          <a:xfrm>
            <a:off x="1066800" y="17585"/>
            <a:ext cx="7010400" cy="1143001"/>
          </a:xfrm>
        </p:spPr>
        <p:txBody>
          <a:bodyPr/>
          <a:lstStyle/>
          <a:p>
            <a:r>
              <a:rPr lang="en-US" dirty="0" smtClean="0"/>
              <a:t>Time Zones</a:t>
            </a:r>
          </a:p>
        </p:txBody>
      </p:sp>
      <p:sp>
        <p:nvSpPr>
          <p:cNvPr id="3" name="Content Placeholder 2"/>
          <p:cNvSpPr>
            <a:spLocks noGrp="1"/>
          </p:cNvSpPr>
          <p:nvPr>
            <p:ph idx="4294967295"/>
          </p:nvPr>
        </p:nvSpPr>
        <p:spPr>
          <a:xfrm>
            <a:off x="838200" y="990600"/>
            <a:ext cx="7391400" cy="5334000"/>
          </a:xfrm>
        </p:spPr>
        <p:txBody>
          <a:bodyPr rtlCol="0">
            <a:normAutofit/>
          </a:bodyPr>
          <a:lstStyle/>
          <a:p>
            <a:pPr marL="274320" indent="-274320" fontAlgn="auto">
              <a:lnSpc>
                <a:spcPct val="80000"/>
              </a:lnSpc>
              <a:spcAft>
                <a:spcPts val="0"/>
              </a:spcAft>
              <a:buFont typeface="Arial" pitchFamily="34" charset="0"/>
              <a:buChar char="•"/>
              <a:defRPr/>
            </a:pPr>
            <a:r>
              <a:rPr lang="en-US" dirty="0" smtClean="0"/>
              <a:t>Zones follow </a:t>
            </a:r>
            <a:r>
              <a:rPr lang="en-US" b="1" dirty="0" smtClean="0"/>
              <a:t>administrative boundaries, state or country boundaries</a:t>
            </a:r>
          </a:p>
          <a:p>
            <a:pPr marL="0" indent="0" fontAlgn="auto">
              <a:lnSpc>
                <a:spcPct val="80000"/>
              </a:lnSpc>
              <a:spcAft>
                <a:spcPts val="0"/>
              </a:spcAft>
              <a:buFont typeface="Arial" pitchFamily="34" charset="0"/>
              <a:buNone/>
              <a:defRPr/>
            </a:pPr>
            <a:endParaRPr lang="en-US" sz="1400" dirty="0" smtClean="0"/>
          </a:p>
          <a:p>
            <a:pPr marL="274320" indent="-274320" fontAlgn="auto">
              <a:lnSpc>
                <a:spcPct val="80000"/>
              </a:lnSpc>
              <a:spcAft>
                <a:spcPts val="0"/>
              </a:spcAft>
              <a:buFont typeface="Arial" pitchFamily="34" charset="0"/>
              <a:buChar char="•"/>
              <a:defRPr/>
            </a:pPr>
            <a:r>
              <a:rPr lang="en-US" dirty="0" smtClean="0"/>
              <a:t>Some large countries have many zones</a:t>
            </a:r>
          </a:p>
          <a:p>
            <a:pPr marL="594360" lvl="1" indent="-274320" fontAlgn="auto">
              <a:lnSpc>
                <a:spcPct val="80000"/>
              </a:lnSpc>
              <a:spcAft>
                <a:spcPts val="0"/>
              </a:spcAft>
              <a:buFont typeface="Arial" pitchFamily="34" charset="0"/>
              <a:buChar char="•"/>
              <a:defRPr/>
            </a:pPr>
            <a:r>
              <a:rPr lang="en-US" sz="2400" b="1" dirty="0" smtClean="0"/>
              <a:t>Russia with 9 zones</a:t>
            </a:r>
            <a:endParaRPr lang="en-US" sz="2400" dirty="0" smtClean="0"/>
          </a:p>
          <a:p>
            <a:pPr marL="594360" lvl="1" indent="-274320" fontAlgn="auto">
              <a:lnSpc>
                <a:spcPct val="80000"/>
              </a:lnSpc>
              <a:spcAft>
                <a:spcPts val="0"/>
              </a:spcAft>
              <a:buFont typeface="Arial" pitchFamily="34" charset="0"/>
              <a:buChar char="•"/>
              <a:defRPr/>
            </a:pPr>
            <a:r>
              <a:rPr lang="en-US" sz="2400" b="1" dirty="0" smtClean="0"/>
              <a:t>China,  has only one, this is Beijing’s</a:t>
            </a:r>
          </a:p>
          <a:p>
            <a:pPr marL="320040" lvl="1" indent="0" fontAlgn="auto">
              <a:lnSpc>
                <a:spcPct val="80000"/>
              </a:lnSpc>
              <a:spcAft>
                <a:spcPts val="0"/>
              </a:spcAft>
              <a:buFont typeface="Arial" pitchFamily="34" charset="0"/>
              <a:buNone/>
              <a:defRPr/>
            </a:pPr>
            <a:endParaRPr lang="en-US" sz="1400" b="1" dirty="0" smtClean="0"/>
          </a:p>
          <a:p>
            <a:pPr marL="274320" indent="-274320" fontAlgn="auto">
              <a:lnSpc>
                <a:spcPct val="80000"/>
              </a:lnSpc>
              <a:spcAft>
                <a:spcPts val="0"/>
              </a:spcAft>
              <a:buFont typeface="Arial" pitchFamily="34" charset="0"/>
              <a:buChar char="•"/>
              <a:defRPr/>
            </a:pPr>
            <a:r>
              <a:rPr lang="en-US" dirty="0"/>
              <a:t>Some </a:t>
            </a:r>
            <a:r>
              <a:rPr lang="en-US" dirty="0" smtClean="0"/>
              <a:t>areas have only one time zone</a:t>
            </a:r>
            <a:endParaRPr lang="en-US" b="1" dirty="0" smtClean="0"/>
          </a:p>
          <a:p>
            <a:pPr marL="594360" lvl="1" indent="-274320" fontAlgn="auto">
              <a:lnSpc>
                <a:spcPct val="80000"/>
              </a:lnSpc>
              <a:spcAft>
                <a:spcPts val="0"/>
              </a:spcAft>
              <a:buFont typeface="Arial" pitchFamily="34" charset="0"/>
              <a:buChar char="•"/>
              <a:defRPr/>
            </a:pPr>
            <a:r>
              <a:rPr lang="en-US" sz="2400" b="1" dirty="0" smtClean="0"/>
              <a:t>Europe is basically one time zone</a:t>
            </a:r>
          </a:p>
          <a:p>
            <a:pPr marL="320040" lvl="1" indent="0" fontAlgn="auto">
              <a:lnSpc>
                <a:spcPct val="80000"/>
              </a:lnSpc>
              <a:spcAft>
                <a:spcPts val="0"/>
              </a:spcAft>
              <a:buFont typeface="Arial" pitchFamily="34" charset="0"/>
              <a:buNone/>
              <a:defRPr/>
            </a:pPr>
            <a:endParaRPr lang="en-US" sz="1400" b="1" dirty="0" smtClean="0"/>
          </a:p>
          <a:p>
            <a:pPr marL="274320" indent="-274320" fontAlgn="auto">
              <a:lnSpc>
                <a:spcPct val="80000"/>
              </a:lnSpc>
              <a:spcAft>
                <a:spcPts val="0"/>
              </a:spcAft>
              <a:buFont typeface="Arial" pitchFamily="34" charset="0"/>
              <a:buChar char="•"/>
              <a:defRPr/>
            </a:pPr>
            <a:r>
              <a:rPr lang="en-US" b="1" dirty="0" smtClean="0"/>
              <a:t>International Date Line</a:t>
            </a:r>
          </a:p>
          <a:p>
            <a:pPr marL="594360" lvl="1" indent="-274320" fontAlgn="auto">
              <a:lnSpc>
                <a:spcPct val="80000"/>
              </a:lnSpc>
              <a:spcAft>
                <a:spcPts val="0"/>
              </a:spcAft>
              <a:buFont typeface="Arial" pitchFamily="34" charset="0"/>
              <a:buChar char="•"/>
              <a:defRPr/>
            </a:pPr>
            <a:r>
              <a:rPr lang="en-US" sz="2400" dirty="0" smtClean="0"/>
              <a:t>Magellan’s crew first discovered the date line when they traveled around the world and found they were one day behind when the returned to Europe</a:t>
            </a:r>
          </a:p>
          <a:p>
            <a:pPr marL="594360" lvl="1" indent="-274320" fontAlgn="auto">
              <a:lnSpc>
                <a:spcPct val="80000"/>
              </a:lnSpc>
              <a:spcAft>
                <a:spcPts val="0"/>
              </a:spcAft>
              <a:buFont typeface="Arial" pitchFamily="34" charset="0"/>
              <a:buChar char="•"/>
              <a:defRPr/>
            </a:pPr>
            <a:r>
              <a:rPr lang="en-US" sz="2400" dirty="0" smtClean="0"/>
              <a:t>Pacific Ocean location effects less people</a:t>
            </a:r>
          </a:p>
          <a:p>
            <a:pPr marL="594360" lvl="1" indent="-274320" fontAlgn="auto">
              <a:lnSpc>
                <a:spcPct val="80000"/>
              </a:lnSpc>
              <a:spcAft>
                <a:spcPts val="0"/>
              </a:spcAft>
              <a:buFont typeface="Arial" pitchFamily="34" charset="0"/>
              <a:buChar char="•"/>
              <a:defRPr/>
            </a:pPr>
            <a:r>
              <a:rPr lang="en-US" sz="2400" dirty="0" smtClean="0"/>
              <a:t>Date line follows the 180 degree meridian (sort of)</a:t>
            </a:r>
          </a:p>
        </p:txBody>
      </p:sp>
    </p:spTree>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idx="4294967295"/>
          </p:nvPr>
        </p:nvSpPr>
        <p:spPr>
          <a:xfrm>
            <a:off x="1143000" y="76200"/>
            <a:ext cx="6858000" cy="1143000"/>
          </a:xfrm>
        </p:spPr>
        <p:txBody>
          <a:bodyPr/>
          <a:lstStyle/>
          <a:p>
            <a:r>
              <a:rPr lang="en-US" dirty="0" smtClean="0"/>
              <a:t>Daylight-saving Time</a:t>
            </a:r>
          </a:p>
        </p:txBody>
      </p:sp>
      <p:sp>
        <p:nvSpPr>
          <p:cNvPr id="3" name="Content Placeholder 2"/>
          <p:cNvSpPr>
            <a:spLocks noGrp="1"/>
          </p:cNvSpPr>
          <p:nvPr>
            <p:ph idx="4294967295"/>
          </p:nvPr>
        </p:nvSpPr>
        <p:spPr>
          <a:xfrm>
            <a:off x="1143000" y="1143000"/>
            <a:ext cx="7391400" cy="5562600"/>
          </a:xfrm>
        </p:spPr>
        <p:txBody>
          <a:bodyPr rtlCol="0">
            <a:normAutofit/>
          </a:bodyPr>
          <a:lstStyle/>
          <a:p>
            <a:pPr marL="274320" indent="-274320" fontAlgn="auto">
              <a:lnSpc>
                <a:spcPct val="80000"/>
              </a:lnSpc>
              <a:spcAft>
                <a:spcPts val="0"/>
              </a:spcAft>
              <a:buFont typeface="Arial" pitchFamily="34" charset="0"/>
              <a:buChar char="•"/>
              <a:defRPr/>
            </a:pPr>
            <a:r>
              <a:rPr lang="en-US" dirty="0" smtClean="0"/>
              <a:t>Adopted in </a:t>
            </a:r>
            <a:r>
              <a:rPr lang="en-US" b="1" dirty="0" smtClean="0"/>
              <a:t>WWI</a:t>
            </a:r>
            <a:r>
              <a:rPr lang="en-US" dirty="0" smtClean="0"/>
              <a:t> to conserved energy in Germany</a:t>
            </a:r>
          </a:p>
          <a:p>
            <a:pPr marL="0" indent="0" fontAlgn="auto">
              <a:lnSpc>
                <a:spcPct val="80000"/>
              </a:lnSpc>
              <a:spcAft>
                <a:spcPts val="0"/>
              </a:spcAft>
              <a:buFont typeface="Arial" pitchFamily="34" charset="0"/>
              <a:buNone/>
              <a:defRPr/>
            </a:pPr>
            <a:endParaRPr lang="en-US" sz="1400" dirty="0" smtClean="0"/>
          </a:p>
          <a:p>
            <a:pPr marL="274320" indent="-274320" fontAlgn="auto">
              <a:lnSpc>
                <a:spcPct val="80000"/>
              </a:lnSpc>
              <a:spcAft>
                <a:spcPts val="0"/>
              </a:spcAft>
              <a:buFont typeface="Arial" pitchFamily="34" charset="0"/>
              <a:buChar char="•"/>
              <a:defRPr/>
            </a:pPr>
            <a:r>
              <a:rPr lang="en-US" dirty="0" smtClean="0"/>
              <a:t>In </a:t>
            </a:r>
            <a:r>
              <a:rPr lang="en-US" b="1" dirty="0" smtClean="0"/>
              <a:t>1918, the United States </a:t>
            </a:r>
            <a:r>
              <a:rPr lang="en-US" dirty="0" smtClean="0"/>
              <a:t>adopted it </a:t>
            </a:r>
          </a:p>
          <a:p>
            <a:pPr marL="0" indent="0" fontAlgn="auto">
              <a:lnSpc>
                <a:spcPct val="80000"/>
              </a:lnSpc>
              <a:spcAft>
                <a:spcPts val="0"/>
              </a:spcAft>
              <a:buFont typeface="Arial" pitchFamily="34" charset="0"/>
              <a:buNone/>
              <a:defRPr/>
            </a:pPr>
            <a:endParaRPr lang="en-US" sz="1400" dirty="0" smtClean="0"/>
          </a:p>
          <a:p>
            <a:pPr marL="274320" indent="-274320" fontAlgn="auto">
              <a:lnSpc>
                <a:spcPct val="80000"/>
              </a:lnSpc>
              <a:spcAft>
                <a:spcPts val="0"/>
              </a:spcAft>
              <a:buFont typeface="Arial" pitchFamily="34" charset="0"/>
              <a:buChar char="•"/>
              <a:defRPr/>
            </a:pPr>
            <a:r>
              <a:rPr lang="en-US" dirty="0" smtClean="0"/>
              <a:t>Was not </a:t>
            </a:r>
            <a:r>
              <a:rPr lang="en-US" b="1" dirty="0" smtClean="0"/>
              <a:t>complete accepted </a:t>
            </a:r>
            <a:r>
              <a:rPr lang="en-US" dirty="0" smtClean="0"/>
              <a:t>until the </a:t>
            </a:r>
            <a:r>
              <a:rPr lang="en-US" b="1" dirty="0" smtClean="0"/>
              <a:t>Uniform Time Act was passed</a:t>
            </a:r>
          </a:p>
          <a:p>
            <a:pPr marL="594360" lvl="1" indent="-274320" fontAlgn="auto">
              <a:lnSpc>
                <a:spcPct val="80000"/>
              </a:lnSpc>
              <a:spcAft>
                <a:spcPts val="0"/>
              </a:spcAft>
              <a:buFont typeface="Arial" pitchFamily="34" charset="0"/>
              <a:buChar char="•"/>
              <a:defRPr/>
            </a:pPr>
            <a:r>
              <a:rPr lang="en-US" sz="2400" b="1" dirty="0" smtClean="0"/>
              <a:t>Arizona, Hawaii, and parts of Indiana do not participate.</a:t>
            </a:r>
          </a:p>
          <a:p>
            <a:pPr marL="320040" lvl="1" indent="0" fontAlgn="auto">
              <a:lnSpc>
                <a:spcPct val="80000"/>
              </a:lnSpc>
              <a:spcAft>
                <a:spcPts val="0"/>
              </a:spcAft>
              <a:buFont typeface="Arial" pitchFamily="34" charset="0"/>
              <a:buNone/>
              <a:defRPr/>
            </a:pPr>
            <a:endParaRPr lang="en-US" sz="1400" dirty="0" smtClean="0"/>
          </a:p>
          <a:p>
            <a:pPr marL="274320" indent="-274320" fontAlgn="auto">
              <a:lnSpc>
                <a:spcPct val="80000"/>
              </a:lnSpc>
              <a:spcAft>
                <a:spcPts val="0"/>
              </a:spcAft>
              <a:buFont typeface="Arial" pitchFamily="34" charset="0"/>
              <a:buChar char="•"/>
              <a:defRPr/>
            </a:pPr>
            <a:r>
              <a:rPr lang="en-US" b="1" dirty="0" smtClean="0"/>
              <a:t>Russia has permanent daylight-saving time</a:t>
            </a:r>
            <a:r>
              <a:rPr lang="en-US" dirty="0" smtClean="0"/>
              <a:t> with double saving time in the summer.</a:t>
            </a:r>
          </a:p>
          <a:p>
            <a:pPr marL="0" indent="0" fontAlgn="auto">
              <a:lnSpc>
                <a:spcPct val="80000"/>
              </a:lnSpc>
              <a:spcAft>
                <a:spcPts val="0"/>
              </a:spcAft>
              <a:buFont typeface="Arial" pitchFamily="34" charset="0"/>
              <a:buNone/>
              <a:defRPr/>
            </a:pPr>
            <a:endParaRPr lang="en-US" sz="1400" dirty="0" smtClean="0"/>
          </a:p>
          <a:p>
            <a:pPr marL="274320" indent="-274320" fontAlgn="auto">
              <a:lnSpc>
                <a:spcPct val="80000"/>
              </a:lnSpc>
              <a:spcAft>
                <a:spcPts val="0"/>
              </a:spcAft>
              <a:buFont typeface="Arial" pitchFamily="34" charset="0"/>
              <a:buChar char="•"/>
              <a:defRPr/>
            </a:pPr>
            <a:r>
              <a:rPr lang="en-US" b="1" dirty="0" smtClean="0"/>
              <a:t>In recent years, Canada, Australia, New Zealand, and most of West Europe have adopted it</a:t>
            </a:r>
            <a:r>
              <a:rPr lang="en-US" dirty="0" smtClean="0"/>
              <a:t>.</a:t>
            </a:r>
          </a:p>
          <a:p>
            <a:pPr marL="0" indent="0" fontAlgn="auto">
              <a:lnSpc>
                <a:spcPct val="80000"/>
              </a:lnSpc>
              <a:spcAft>
                <a:spcPts val="0"/>
              </a:spcAft>
              <a:buFont typeface="Arial" pitchFamily="34" charset="0"/>
              <a:buNone/>
              <a:defRPr/>
            </a:pPr>
            <a:endParaRPr lang="en-US" sz="1400" dirty="0" smtClean="0"/>
          </a:p>
          <a:p>
            <a:pPr marL="274320" indent="-274320" fontAlgn="auto">
              <a:lnSpc>
                <a:spcPct val="80000"/>
              </a:lnSpc>
              <a:spcAft>
                <a:spcPts val="0"/>
              </a:spcAft>
              <a:buFont typeface="Arial" pitchFamily="34" charset="0"/>
              <a:buChar char="•"/>
              <a:defRPr/>
            </a:pPr>
            <a:r>
              <a:rPr lang="en-US" b="1" dirty="0" smtClean="0"/>
              <a:t>Not practiced in the tropics</a:t>
            </a:r>
            <a:r>
              <a:rPr lang="en-US" dirty="0" smtClean="0"/>
              <a:t>.</a:t>
            </a:r>
          </a:p>
          <a:p>
            <a:pPr marL="0" indent="0" fontAlgn="auto">
              <a:lnSpc>
                <a:spcPct val="80000"/>
              </a:lnSpc>
              <a:spcAft>
                <a:spcPts val="0"/>
              </a:spcAft>
              <a:buFont typeface="Arial" pitchFamily="34" charset="0"/>
              <a:buNone/>
              <a:defRPr/>
            </a:pPr>
            <a:endParaRPr lang="en-US" sz="3000" dirty="0" smtClean="0"/>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1143000" y="76200"/>
            <a:ext cx="6858000" cy="1143000"/>
          </a:xfrm>
        </p:spPr>
        <p:txBody>
          <a:bodyPr/>
          <a:lstStyle/>
          <a:p>
            <a:r>
              <a:rPr lang="en-US" dirty="0" smtClean="0"/>
              <a:t>Science and Geography</a:t>
            </a:r>
          </a:p>
        </p:txBody>
      </p:sp>
      <p:sp>
        <p:nvSpPr>
          <p:cNvPr id="9219" name="Content Placeholder 2"/>
          <p:cNvSpPr>
            <a:spLocks noGrp="1"/>
          </p:cNvSpPr>
          <p:nvPr>
            <p:ph idx="4294967295"/>
          </p:nvPr>
        </p:nvSpPr>
        <p:spPr>
          <a:xfrm>
            <a:off x="914400" y="1371600"/>
            <a:ext cx="6858000" cy="4530725"/>
          </a:xfrm>
        </p:spPr>
        <p:txBody>
          <a:bodyPr/>
          <a:lstStyle/>
          <a:p>
            <a:r>
              <a:rPr lang="en-US" dirty="0" smtClean="0"/>
              <a:t>Science as a Field of Geography</a:t>
            </a:r>
          </a:p>
          <a:p>
            <a:pPr lvl="1"/>
            <a:r>
              <a:rPr lang="en-US" dirty="0" smtClean="0"/>
              <a:t>What exactly defines Science?</a:t>
            </a:r>
          </a:p>
          <a:p>
            <a:pPr lvl="2"/>
            <a:r>
              <a:rPr lang="en-US" dirty="0" smtClean="0"/>
              <a:t>Science follows a process called </a:t>
            </a:r>
            <a:r>
              <a:rPr lang="en-US" b="1" i="1" dirty="0" smtClean="0"/>
              <a:t>scientific method</a:t>
            </a:r>
          </a:p>
          <a:p>
            <a:pPr lvl="3"/>
            <a:r>
              <a:rPr lang="en-US" dirty="0" smtClean="0"/>
              <a:t>Observe to </a:t>
            </a:r>
            <a:r>
              <a:rPr lang="en-US" b="1" dirty="0" smtClean="0"/>
              <a:t>develop a question</a:t>
            </a:r>
          </a:p>
          <a:p>
            <a:pPr lvl="3"/>
            <a:r>
              <a:rPr lang="en-US" dirty="0" smtClean="0"/>
              <a:t>Create a </a:t>
            </a:r>
            <a:r>
              <a:rPr lang="en-US" b="1" i="1" dirty="0" smtClean="0"/>
              <a:t>hypothesis, </a:t>
            </a:r>
            <a:r>
              <a:rPr lang="en-US" dirty="0" smtClean="0"/>
              <a:t>guess about the answer to the question</a:t>
            </a:r>
          </a:p>
          <a:p>
            <a:pPr lvl="3"/>
            <a:r>
              <a:rPr lang="en-US" b="1" i="1" dirty="0" smtClean="0"/>
              <a:t>Design an experiment </a:t>
            </a:r>
            <a:r>
              <a:rPr lang="en-US" dirty="0" smtClean="0"/>
              <a:t>to test the hypothesis</a:t>
            </a:r>
          </a:p>
          <a:p>
            <a:pPr lvl="3"/>
            <a:r>
              <a:rPr lang="en-US" b="1" i="1" dirty="0" smtClean="0"/>
              <a:t>Make a prediction </a:t>
            </a:r>
            <a:r>
              <a:rPr lang="en-US" dirty="0" smtClean="0"/>
              <a:t>for the outcome of the experiment</a:t>
            </a:r>
          </a:p>
          <a:p>
            <a:pPr lvl="3"/>
            <a:r>
              <a:rPr lang="en-US" b="1" i="1" dirty="0" smtClean="0"/>
              <a:t>Conduct the experiment and observe </a:t>
            </a:r>
            <a:r>
              <a:rPr lang="en-US" dirty="0" smtClean="0"/>
              <a:t>the outcome</a:t>
            </a:r>
          </a:p>
          <a:p>
            <a:pPr lvl="3"/>
            <a:r>
              <a:rPr lang="en-US" b="1" i="1" dirty="0" smtClean="0"/>
              <a:t>Draw a conclusion or formulate a</a:t>
            </a:r>
            <a:r>
              <a:rPr lang="en-US" dirty="0" smtClean="0"/>
              <a:t> </a:t>
            </a:r>
            <a:r>
              <a:rPr lang="en-US" b="1" i="1" dirty="0" smtClean="0"/>
              <a:t>simple rule </a:t>
            </a:r>
            <a:r>
              <a:rPr lang="en-US" dirty="0" smtClean="0"/>
              <a:t>based on the results of the experiment.</a:t>
            </a: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idx="4294967295"/>
          </p:nvPr>
        </p:nvSpPr>
        <p:spPr>
          <a:xfrm>
            <a:off x="762000" y="152400"/>
            <a:ext cx="7696200" cy="1143000"/>
          </a:xfrm>
        </p:spPr>
        <p:txBody>
          <a:bodyPr/>
          <a:lstStyle/>
          <a:p>
            <a:r>
              <a:rPr lang="en-US" dirty="0" smtClean="0"/>
              <a:t>Numbers and Measurements </a:t>
            </a:r>
          </a:p>
        </p:txBody>
      </p:sp>
      <p:sp>
        <p:nvSpPr>
          <p:cNvPr id="10243" name="Content Placeholder 2"/>
          <p:cNvSpPr>
            <a:spLocks noGrp="1"/>
          </p:cNvSpPr>
          <p:nvPr>
            <p:ph idx="4294967295"/>
          </p:nvPr>
        </p:nvSpPr>
        <p:spPr>
          <a:xfrm>
            <a:off x="1143000" y="1600200"/>
            <a:ext cx="6934200" cy="4530725"/>
          </a:xfrm>
        </p:spPr>
        <p:txBody>
          <a:bodyPr/>
          <a:lstStyle/>
          <a:p>
            <a:r>
              <a:rPr lang="en-US" dirty="0" smtClean="0"/>
              <a:t>English Systems</a:t>
            </a:r>
          </a:p>
          <a:p>
            <a:pPr lvl="1"/>
            <a:r>
              <a:rPr lang="en-US" dirty="0" smtClean="0"/>
              <a:t>Inches, feet, miles, pounds, Fahrenheit</a:t>
            </a:r>
          </a:p>
          <a:p>
            <a:pPr lvl="1"/>
            <a:endParaRPr lang="en-US" dirty="0" smtClean="0"/>
          </a:p>
          <a:p>
            <a:r>
              <a:rPr lang="en-US" dirty="0" smtClean="0"/>
              <a:t>International System of Measurement (SI) or metric</a:t>
            </a:r>
          </a:p>
          <a:p>
            <a:pPr lvl="1"/>
            <a:r>
              <a:rPr lang="en-US" dirty="0" smtClean="0"/>
              <a:t> Kilometers, Kilograms, and degrees Celsius.</a:t>
            </a:r>
          </a:p>
          <a:p>
            <a:pPr lvl="1"/>
            <a:endParaRPr lang="en-US" dirty="0" smtClean="0"/>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idx="4294967295"/>
          </p:nvPr>
        </p:nvSpPr>
        <p:spPr>
          <a:xfrm>
            <a:off x="762000" y="533400"/>
            <a:ext cx="7848600" cy="990600"/>
          </a:xfrm>
        </p:spPr>
        <p:txBody>
          <a:bodyPr/>
          <a:lstStyle/>
          <a:p>
            <a:r>
              <a:rPr lang="en-US" dirty="0" smtClean="0"/>
              <a:t>The Environmental Spheres</a:t>
            </a:r>
          </a:p>
        </p:txBody>
      </p:sp>
      <p:sp>
        <p:nvSpPr>
          <p:cNvPr id="11267" name="Content Placeholder 2"/>
          <p:cNvSpPr>
            <a:spLocks noGrp="1"/>
          </p:cNvSpPr>
          <p:nvPr>
            <p:ph idx="4294967295"/>
          </p:nvPr>
        </p:nvSpPr>
        <p:spPr>
          <a:xfrm>
            <a:off x="1524000" y="1676400"/>
            <a:ext cx="6477000" cy="4495800"/>
          </a:xfrm>
        </p:spPr>
        <p:txBody>
          <a:bodyPr/>
          <a:lstStyle/>
          <a:p>
            <a:pPr>
              <a:lnSpc>
                <a:spcPct val="80000"/>
              </a:lnSpc>
            </a:pPr>
            <a:r>
              <a:rPr lang="en-US" sz="2200" b="1" dirty="0" smtClean="0"/>
              <a:t>Lithosphere</a:t>
            </a:r>
            <a:r>
              <a:rPr lang="en-US" sz="2200" dirty="0" smtClean="0"/>
              <a:t> (</a:t>
            </a:r>
            <a:r>
              <a:rPr lang="en-US" sz="2200" i="1" dirty="0" err="1" smtClean="0"/>
              <a:t>litho</a:t>
            </a:r>
            <a:r>
              <a:rPr lang="en-US" sz="2200" dirty="0" smtClean="0"/>
              <a:t> (Greek for “stone”)</a:t>
            </a:r>
          </a:p>
          <a:p>
            <a:pPr lvl="1">
              <a:lnSpc>
                <a:spcPct val="80000"/>
              </a:lnSpc>
            </a:pPr>
            <a:r>
              <a:rPr lang="en-US" dirty="0" smtClean="0"/>
              <a:t>Rocks of the Earth’s crust </a:t>
            </a:r>
          </a:p>
          <a:p>
            <a:pPr lvl="1">
              <a:lnSpc>
                <a:spcPct val="80000"/>
              </a:lnSpc>
            </a:pPr>
            <a:r>
              <a:rPr lang="en-US" dirty="0" smtClean="0"/>
              <a:t>Broken and unconsolidated particles of mineral matter found over the bedrock</a:t>
            </a:r>
          </a:p>
          <a:p>
            <a:pPr lvl="1">
              <a:lnSpc>
                <a:spcPct val="80000"/>
              </a:lnSpc>
            </a:pPr>
            <a:r>
              <a:rPr lang="en-US" dirty="0" smtClean="0"/>
              <a:t>All landforms, both on the seafloor and the surfaces of the continents and islands.</a:t>
            </a:r>
          </a:p>
          <a:p>
            <a:pPr>
              <a:lnSpc>
                <a:spcPct val="80000"/>
              </a:lnSpc>
            </a:pPr>
            <a:r>
              <a:rPr lang="en-US" sz="2200" b="1" dirty="0" smtClean="0"/>
              <a:t>Atmosphere </a:t>
            </a:r>
            <a:r>
              <a:rPr lang="en-US" sz="2200" dirty="0" smtClean="0"/>
              <a:t>(</a:t>
            </a:r>
            <a:r>
              <a:rPr lang="en-US" sz="2200" i="1" dirty="0" smtClean="0"/>
              <a:t>atmo</a:t>
            </a:r>
            <a:r>
              <a:rPr lang="en-US" sz="2200" dirty="0" smtClean="0"/>
              <a:t> Greek for “air”)</a:t>
            </a:r>
          </a:p>
          <a:p>
            <a:pPr lvl="1">
              <a:lnSpc>
                <a:spcPct val="80000"/>
              </a:lnSpc>
            </a:pPr>
            <a:r>
              <a:rPr lang="en-US" dirty="0" smtClean="0"/>
              <a:t>The complex mixture of gases needed to sustain life.</a:t>
            </a:r>
          </a:p>
          <a:p>
            <a:pPr lvl="1">
              <a:lnSpc>
                <a:spcPct val="80000"/>
              </a:lnSpc>
            </a:pPr>
            <a:r>
              <a:rPr lang="en-US" dirty="0" smtClean="0"/>
              <a:t>Found closely to Earth’s surface, densest at sea level, and rapidly thinning with altitude.</a:t>
            </a:r>
          </a:p>
          <a:p>
            <a:pPr lvl="1">
              <a:lnSpc>
                <a:spcPct val="80000"/>
              </a:lnSpc>
            </a:pPr>
            <a:r>
              <a:rPr lang="en-US" dirty="0" smtClean="0"/>
              <a:t>Constant motion by solar energy and Earth’s rotation.</a:t>
            </a:r>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idx="4294967295"/>
          </p:nvPr>
        </p:nvSpPr>
        <p:spPr>
          <a:xfrm>
            <a:off x="1143000" y="31679"/>
            <a:ext cx="6934200" cy="1143000"/>
          </a:xfrm>
        </p:spPr>
        <p:txBody>
          <a:bodyPr/>
          <a:lstStyle/>
          <a:p>
            <a:r>
              <a:rPr lang="en-US" dirty="0" smtClean="0"/>
              <a:t>The Environmental Sphere</a:t>
            </a:r>
          </a:p>
        </p:txBody>
      </p:sp>
      <p:sp>
        <p:nvSpPr>
          <p:cNvPr id="12291" name="Content Placeholder 2"/>
          <p:cNvSpPr>
            <a:spLocks noGrp="1"/>
          </p:cNvSpPr>
          <p:nvPr>
            <p:ph idx="4294967295"/>
          </p:nvPr>
        </p:nvSpPr>
        <p:spPr>
          <a:xfrm>
            <a:off x="914400" y="914400"/>
            <a:ext cx="7391400" cy="5486400"/>
          </a:xfrm>
        </p:spPr>
        <p:txBody>
          <a:bodyPr/>
          <a:lstStyle/>
          <a:p>
            <a:r>
              <a:rPr lang="en-US" sz="2200" b="1" dirty="0" smtClean="0"/>
              <a:t>Hydrosphere</a:t>
            </a:r>
            <a:r>
              <a:rPr lang="en-US" sz="2200" dirty="0" smtClean="0"/>
              <a:t> (</a:t>
            </a:r>
            <a:r>
              <a:rPr lang="en-US" sz="2200" i="1" dirty="0" smtClean="0"/>
              <a:t>hydro</a:t>
            </a:r>
            <a:r>
              <a:rPr lang="en-US" sz="2200" dirty="0" smtClean="0"/>
              <a:t> Greek for “water”)</a:t>
            </a:r>
          </a:p>
          <a:p>
            <a:pPr lvl="1"/>
            <a:r>
              <a:rPr lang="en-US" dirty="0" smtClean="0"/>
              <a:t>All water in all its forms</a:t>
            </a:r>
          </a:p>
          <a:p>
            <a:pPr lvl="2"/>
            <a:r>
              <a:rPr lang="en-US" sz="2200" dirty="0" smtClean="0"/>
              <a:t>Oceans</a:t>
            </a:r>
          </a:p>
          <a:p>
            <a:pPr lvl="2"/>
            <a:r>
              <a:rPr lang="en-US" sz="2200" dirty="0" smtClean="0"/>
              <a:t>Precipitation</a:t>
            </a:r>
          </a:p>
          <a:p>
            <a:pPr lvl="2"/>
            <a:r>
              <a:rPr lang="en-US" sz="2200" dirty="0" smtClean="0"/>
              <a:t>Cryosphere (</a:t>
            </a:r>
            <a:r>
              <a:rPr lang="en-US" sz="2200" i="1" dirty="0" smtClean="0"/>
              <a:t>cry </a:t>
            </a:r>
            <a:r>
              <a:rPr lang="en-US" sz="2200" dirty="0" smtClean="0"/>
              <a:t>Greek for ”cold”) for all the water frozen as snow and ice</a:t>
            </a:r>
          </a:p>
          <a:p>
            <a:r>
              <a:rPr lang="en-US" sz="2200" b="1" dirty="0" smtClean="0"/>
              <a:t>Biosphere</a:t>
            </a:r>
            <a:r>
              <a:rPr lang="en-US" sz="2200" dirty="0" smtClean="0"/>
              <a:t> </a:t>
            </a:r>
            <a:r>
              <a:rPr lang="en-US" sz="2200" i="1" dirty="0" smtClean="0"/>
              <a:t>(bio </a:t>
            </a:r>
            <a:r>
              <a:rPr lang="en-US" sz="2200" dirty="0" smtClean="0"/>
              <a:t>Greek for “life”) </a:t>
            </a:r>
          </a:p>
          <a:p>
            <a:pPr lvl="2"/>
            <a:r>
              <a:rPr lang="en-US" sz="2200" dirty="0" smtClean="0"/>
              <a:t>All the parts of Earth where living organisms can exists.</a:t>
            </a:r>
          </a:p>
          <a:p>
            <a:pPr lvl="3"/>
            <a:r>
              <a:rPr lang="en-US" sz="2200" dirty="0" smtClean="0"/>
              <a:t>Includes the vast variety of earthly life forms (often called </a:t>
            </a:r>
            <a:r>
              <a:rPr lang="en-US" sz="2200" i="1" dirty="0" smtClean="0"/>
              <a:t>biota</a:t>
            </a:r>
            <a:r>
              <a:rPr lang="en-US" sz="2200" dirty="0" smtClean="0"/>
              <a:t>)</a:t>
            </a:r>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idx="4294967295"/>
          </p:nvPr>
        </p:nvSpPr>
        <p:spPr>
          <a:xfrm>
            <a:off x="990600" y="152400"/>
            <a:ext cx="6934200" cy="1143000"/>
          </a:xfrm>
        </p:spPr>
        <p:txBody>
          <a:bodyPr/>
          <a:lstStyle/>
          <a:p>
            <a:r>
              <a:rPr lang="en-US" dirty="0" smtClean="0"/>
              <a:t>The Solar System</a:t>
            </a:r>
          </a:p>
        </p:txBody>
      </p:sp>
      <p:sp>
        <p:nvSpPr>
          <p:cNvPr id="13315" name="Content Placeholder 2"/>
          <p:cNvSpPr>
            <a:spLocks noGrp="1"/>
          </p:cNvSpPr>
          <p:nvPr>
            <p:ph idx="4294967295"/>
          </p:nvPr>
        </p:nvSpPr>
        <p:spPr>
          <a:xfrm>
            <a:off x="990600" y="1371600"/>
            <a:ext cx="7086600" cy="4606925"/>
          </a:xfrm>
        </p:spPr>
        <p:txBody>
          <a:bodyPr/>
          <a:lstStyle/>
          <a:p>
            <a:r>
              <a:rPr lang="en-US" b="1" i="1" dirty="0" smtClean="0"/>
              <a:t>The Sun</a:t>
            </a:r>
            <a:r>
              <a:rPr lang="en-US" i="1" dirty="0" smtClean="0"/>
              <a:t>, </a:t>
            </a:r>
            <a:r>
              <a:rPr lang="en-US" dirty="0" smtClean="0"/>
              <a:t>center of the Solar System</a:t>
            </a:r>
            <a:endParaRPr lang="en-US" i="1" dirty="0" smtClean="0"/>
          </a:p>
          <a:p>
            <a:r>
              <a:rPr lang="en-US" b="1" i="1" dirty="0" smtClean="0"/>
              <a:t>Eight planets</a:t>
            </a:r>
          </a:p>
          <a:p>
            <a:pPr lvl="1"/>
            <a:r>
              <a:rPr lang="en-US" dirty="0" smtClean="0"/>
              <a:t>With more than 100 revolving </a:t>
            </a:r>
            <a:r>
              <a:rPr lang="en-US" i="1" dirty="0" smtClean="0"/>
              <a:t>moons</a:t>
            </a:r>
          </a:p>
          <a:p>
            <a:r>
              <a:rPr lang="en-US" dirty="0" smtClean="0"/>
              <a:t>Unknown number of </a:t>
            </a:r>
            <a:r>
              <a:rPr lang="en-US" b="1" i="1" dirty="0" smtClean="0"/>
              <a:t>dwarf planets</a:t>
            </a:r>
          </a:p>
          <a:p>
            <a:r>
              <a:rPr lang="en-US" dirty="0" smtClean="0"/>
              <a:t>Scores of </a:t>
            </a:r>
            <a:r>
              <a:rPr lang="en-US" b="1" i="1" dirty="0" smtClean="0"/>
              <a:t>comets</a:t>
            </a:r>
            <a:r>
              <a:rPr lang="en-US" dirty="0" smtClean="0"/>
              <a:t> (dirty snowballs)</a:t>
            </a:r>
          </a:p>
          <a:p>
            <a:r>
              <a:rPr lang="en-US" dirty="0" smtClean="0"/>
              <a:t>50,000 </a:t>
            </a:r>
            <a:r>
              <a:rPr lang="en-US" b="1" i="1" dirty="0" smtClean="0"/>
              <a:t>asteroids</a:t>
            </a:r>
          </a:p>
          <a:p>
            <a:r>
              <a:rPr lang="en-US" dirty="0" smtClean="0"/>
              <a:t>Millions of </a:t>
            </a:r>
            <a:r>
              <a:rPr lang="en-US" b="1" i="1" dirty="0" smtClean="0"/>
              <a:t>meteoroids </a:t>
            </a:r>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Cindy\Desktop\class\jpg\Fig1-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533400"/>
            <a:ext cx="6324600" cy="557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1080</TotalTime>
  <Words>2289</Words>
  <Application>Microsoft Office PowerPoint</Application>
  <PresentationFormat>On-screen Show (4:3)</PresentationFormat>
  <Paragraphs>300</Paragraphs>
  <Slides>37</Slides>
  <Notes>6</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44" baseType="lpstr">
      <vt:lpstr>Arial</vt:lpstr>
      <vt:lpstr>Impact</vt:lpstr>
      <vt:lpstr>Times New Roman</vt:lpstr>
      <vt:lpstr>Calibri</vt:lpstr>
      <vt:lpstr>Wingdings</vt:lpstr>
      <vt:lpstr>1_NewsPrint</vt:lpstr>
      <vt:lpstr>Package</vt:lpstr>
      <vt:lpstr>Introduction to Earth</vt:lpstr>
      <vt:lpstr>Geography as a Field of Learning </vt:lpstr>
      <vt:lpstr>Geography as a Field of Learning </vt:lpstr>
      <vt:lpstr>Science and Geography</vt:lpstr>
      <vt:lpstr>Numbers and Measurements </vt:lpstr>
      <vt:lpstr>The Environmental Spheres</vt:lpstr>
      <vt:lpstr>The Environmental Sphere</vt:lpstr>
      <vt:lpstr>The Solar System</vt:lpstr>
      <vt:lpstr>PowerPoint Presentation</vt:lpstr>
      <vt:lpstr>Our Planets</vt:lpstr>
      <vt:lpstr>The Size of the Earth</vt:lpstr>
      <vt:lpstr>The Shape of the Earth</vt:lpstr>
      <vt:lpstr>Geographic Grid</vt:lpstr>
      <vt:lpstr>Great and Small Circles</vt:lpstr>
      <vt:lpstr>Latitudes</vt:lpstr>
      <vt:lpstr>Latitudes</vt:lpstr>
      <vt:lpstr>Latitudes</vt:lpstr>
      <vt:lpstr>Regions of Latitudes</vt:lpstr>
      <vt:lpstr>Longitude</vt:lpstr>
      <vt:lpstr>Longitude</vt:lpstr>
      <vt:lpstr>Earth-Sun Relations</vt:lpstr>
      <vt:lpstr>Effects of the Rotation of the Earth</vt:lpstr>
      <vt:lpstr>Earth’s Revolution around the Sun</vt:lpstr>
      <vt:lpstr>Earth’s path around the sun</vt:lpstr>
      <vt:lpstr>Inclination of Earth’s Axis</vt:lpstr>
      <vt:lpstr>PowerPoint Presentation</vt:lpstr>
      <vt:lpstr>Polarity of the Earth’s Axis</vt:lpstr>
      <vt:lpstr>PowerPoint Presentation</vt:lpstr>
      <vt:lpstr>The Annual March of the Seasons</vt:lpstr>
      <vt:lpstr>Special Days of the Year for the Seasons</vt:lpstr>
      <vt:lpstr>Special Days of the Year for the Seasons</vt:lpstr>
      <vt:lpstr>Seasonal Transitions</vt:lpstr>
      <vt:lpstr>PowerPoint Presentation</vt:lpstr>
      <vt:lpstr>Telling Time</vt:lpstr>
      <vt:lpstr>Time Zones</vt:lpstr>
      <vt:lpstr>Time Zones</vt:lpstr>
      <vt:lpstr>Daylight-saving Time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Earth</dc:title>
  <dc:creator>Cindy Clark</dc:creator>
  <cp:lastModifiedBy>allen</cp:lastModifiedBy>
  <cp:revision>110</cp:revision>
  <dcterms:created xsi:type="dcterms:W3CDTF">2007-09-02T18:21:02Z</dcterms:created>
  <dcterms:modified xsi:type="dcterms:W3CDTF">2013-08-23T22:03:53Z</dcterms:modified>
</cp:coreProperties>
</file>